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3"/>
  </p:notesMasterIdLst>
  <p:sldIdLst>
    <p:sldId id="256" r:id="rId2"/>
    <p:sldId id="257" r:id="rId3"/>
    <p:sldId id="295" r:id="rId4"/>
    <p:sldId id="296" r:id="rId5"/>
    <p:sldId id="258" r:id="rId6"/>
    <p:sldId id="413" r:id="rId7"/>
    <p:sldId id="297" r:id="rId8"/>
    <p:sldId id="259" r:id="rId9"/>
    <p:sldId id="298" r:id="rId10"/>
    <p:sldId id="260" r:id="rId11"/>
    <p:sldId id="264" r:id="rId12"/>
    <p:sldId id="301" r:id="rId13"/>
    <p:sldId id="300" r:id="rId14"/>
    <p:sldId id="333" r:id="rId15"/>
    <p:sldId id="306" r:id="rId16"/>
    <p:sldId id="414" r:id="rId17"/>
    <p:sldId id="416" r:id="rId18"/>
    <p:sldId id="302" r:id="rId19"/>
    <p:sldId id="326" r:id="rId20"/>
    <p:sldId id="303" r:id="rId21"/>
    <p:sldId id="304" r:id="rId22"/>
    <p:sldId id="307" r:id="rId23"/>
    <p:sldId id="327" r:id="rId24"/>
    <p:sldId id="329" r:id="rId25"/>
    <p:sldId id="308" r:id="rId26"/>
    <p:sldId id="309" r:id="rId27"/>
    <p:sldId id="312" r:id="rId28"/>
    <p:sldId id="353" r:id="rId29"/>
    <p:sldId id="311" r:id="rId30"/>
    <p:sldId id="354" r:id="rId31"/>
    <p:sldId id="310" r:id="rId32"/>
    <p:sldId id="262" r:id="rId33"/>
    <p:sldId id="419" r:id="rId34"/>
    <p:sldId id="263" r:id="rId35"/>
    <p:sldId id="420" r:id="rId36"/>
    <p:sldId id="272" r:id="rId37"/>
    <p:sldId id="273" r:id="rId38"/>
    <p:sldId id="356" r:id="rId39"/>
    <p:sldId id="357" r:id="rId40"/>
    <p:sldId id="358" r:id="rId41"/>
    <p:sldId id="359" r:id="rId42"/>
    <p:sldId id="360" r:id="rId43"/>
    <p:sldId id="372" r:id="rId44"/>
    <p:sldId id="373" r:id="rId45"/>
    <p:sldId id="375" r:id="rId46"/>
    <p:sldId id="379" r:id="rId47"/>
    <p:sldId id="361" r:id="rId48"/>
    <p:sldId id="362" r:id="rId49"/>
    <p:sldId id="363" r:id="rId50"/>
    <p:sldId id="364" r:id="rId51"/>
    <p:sldId id="355" r:id="rId52"/>
    <p:sldId id="318" r:id="rId53"/>
    <p:sldId id="323" r:id="rId54"/>
    <p:sldId id="324" r:id="rId55"/>
    <p:sldId id="330" r:id="rId56"/>
    <p:sldId id="331" r:id="rId57"/>
    <p:sldId id="315" r:id="rId58"/>
    <p:sldId id="322" r:id="rId59"/>
    <p:sldId id="274" r:id="rId60"/>
    <p:sldId id="277" r:id="rId61"/>
    <p:sldId id="417" r:id="rId62"/>
    <p:sldId id="376" r:id="rId63"/>
    <p:sldId id="391" r:id="rId64"/>
    <p:sldId id="403" r:id="rId65"/>
    <p:sldId id="404" r:id="rId66"/>
    <p:sldId id="386" r:id="rId67"/>
    <p:sldId id="377" r:id="rId68"/>
    <p:sldId id="378" r:id="rId69"/>
    <p:sldId id="380" r:id="rId70"/>
    <p:sldId id="381" r:id="rId71"/>
    <p:sldId id="382" r:id="rId72"/>
    <p:sldId id="383" r:id="rId73"/>
    <p:sldId id="389" r:id="rId74"/>
    <p:sldId id="387" r:id="rId75"/>
    <p:sldId id="405" r:id="rId76"/>
    <p:sldId id="406" r:id="rId77"/>
    <p:sldId id="280" r:id="rId78"/>
    <p:sldId id="393" r:id="rId79"/>
    <p:sldId id="397" r:id="rId80"/>
    <p:sldId id="396" r:id="rId81"/>
    <p:sldId id="282" r:id="rId82"/>
    <p:sldId id="398" r:id="rId83"/>
    <p:sldId id="399" r:id="rId84"/>
    <p:sldId id="281" r:id="rId85"/>
    <p:sldId id="401" r:id="rId86"/>
    <p:sldId id="400" r:id="rId87"/>
    <p:sldId id="283" r:id="rId88"/>
    <p:sldId id="284" r:id="rId89"/>
    <p:sldId id="418" r:id="rId90"/>
    <p:sldId id="285" r:id="rId91"/>
    <p:sldId id="286" r:id="rId92"/>
    <p:sldId id="287" r:id="rId93"/>
    <p:sldId id="408" r:id="rId94"/>
    <p:sldId id="409" r:id="rId95"/>
    <p:sldId id="410" r:id="rId96"/>
    <p:sldId id="407" r:id="rId97"/>
    <p:sldId id="288" r:id="rId98"/>
    <p:sldId id="289" r:id="rId99"/>
    <p:sldId id="290" r:id="rId100"/>
    <p:sldId id="421" r:id="rId101"/>
    <p:sldId id="291" r:id="rId102"/>
    <p:sldId id="292" r:id="rId103"/>
    <p:sldId id="293" r:id="rId104"/>
    <p:sldId id="412" r:id="rId105"/>
    <p:sldId id="411" r:id="rId106"/>
    <p:sldId id="294" r:id="rId107"/>
    <p:sldId id="319" r:id="rId108"/>
    <p:sldId id="268" r:id="rId109"/>
    <p:sldId id="338" r:id="rId110"/>
    <p:sldId id="334" r:id="rId111"/>
    <p:sldId id="336" r:id="rId112"/>
    <p:sldId id="337" r:id="rId113"/>
    <p:sldId id="321" r:id="rId114"/>
    <p:sldId id="276" r:id="rId115"/>
    <p:sldId id="339" r:id="rId116"/>
    <p:sldId id="340" r:id="rId117"/>
    <p:sldId id="344" r:id="rId118"/>
    <p:sldId id="342" r:id="rId119"/>
    <p:sldId id="341" r:id="rId120"/>
    <p:sldId id="278" r:id="rId121"/>
    <p:sldId id="279" r:id="rId1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4" roundtripDataSignature="AMtx7mj0buf7Xgt3gp3gByHLjnE/uFAn1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4"/>
    <p:restoredTop sz="81429"/>
  </p:normalViewPr>
  <p:slideViewPr>
    <p:cSldViewPr snapToGrid="0">
      <p:cViewPr>
        <p:scale>
          <a:sx n="110" d="100"/>
          <a:sy n="110" d="100"/>
        </p:scale>
        <p:origin x="1160" y="6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Focus: general classification framework for network traffic on the flow-level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3dcf2cd1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3dcf2cd1d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However, there is a trade off between efficiency and performance.</a:t>
            </a:r>
            <a:endParaRPr dirty="0"/>
          </a:p>
          <a:p>
            <a:pPr marL="0" lvl="0" indent="0" algn="l" rtl="0">
              <a:lnSpc>
                <a:spcPct val="100000"/>
              </a:lnSpc>
              <a:spcBef>
                <a:spcPts val="0"/>
              </a:spcBef>
              <a:spcAft>
                <a:spcPts val="0"/>
              </a:spcAft>
              <a:buSzPts val="1100"/>
              <a:buNone/>
            </a:pPr>
            <a:r>
              <a:rPr lang="en" dirty="0"/>
              <a:t>Statistics is faster and less resource intensive because there are less features to use and there is little processing of these features needed if at all,</a:t>
            </a:r>
            <a:endParaRPr dirty="0"/>
          </a:p>
          <a:p>
            <a:pPr marL="0" lvl="0" indent="0" algn="l" rtl="0">
              <a:lnSpc>
                <a:spcPct val="100000"/>
              </a:lnSpc>
              <a:spcBef>
                <a:spcPts val="0"/>
              </a:spcBef>
              <a:spcAft>
                <a:spcPts val="0"/>
              </a:spcAft>
              <a:buSzPts val="1100"/>
              <a:buNone/>
            </a:pPr>
            <a:r>
              <a:rPr lang="en" dirty="0"/>
              <a:t>But these methods are becoming less accurate as we suggested.</a:t>
            </a:r>
            <a:endParaRPr dirty="0"/>
          </a:p>
          <a:p>
            <a:pPr marL="0" lvl="0" indent="0" algn="l" rtl="0">
              <a:lnSpc>
                <a:spcPct val="100000"/>
              </a:lnSpc>
              <a:spcBef>
                <a:spcPts val="0"/>
              </a:spcBef>
              <a:spcAft>
                <a:spcPts val="0"/>
              </a:spcAft>
              <a:buSzPts val="1100"/>
              <a:buNone/>
            </a:pPr>
            <a:r>
              <a:rPr lang="en" dirty="0"/>
              <a:t>On the other hand, while packet-capture is more accurate, it is also slower and has higher space complexity because it’s target/feature space is more complex to process. Consider deployment settings such as</a:t>
            </a:r>
          </a:p>
          <a:p>
            <a:pPr marL="0" lvl="0" indent="0" algn="l" rtl="0">
              <a:lnSpc>
                <a:spcPct val="100000"/>
              </a:lnSpc>
              <a:spcBef>
                <a:spcPts val="0"/>
              </a:spcBef>
              <a:spcAft>
                <a:spcPts val="0"/>
              </a:spcAft>
              <a:buSzPts val="1100"/>
              <a:buNone/>
            </a:pPr>
            <a:r>
              <a:rPr lang="en-US" dirty="0"/>
              <a:t>Routers and </a:t>
            </a:r>
            <a:r>
              <a:rPr lang="en-US" dirty="0" err="1"/>
              <a:t>middlesboxes</a:t>
            </a:r>
            <a:r>
              <a:rPr lang="en-US" dirty="0"/>
              <a:t> where large volumes of traffic pass through at fluctuating rates but onboard mem is low, this becomes problematic.</a:t>
            </a:r>
            <a:endParaRPr lang="en"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if we draw this trade-off line in existing classifiers, we see that AC-DC is able to stay on the left side of this line regardless of the volume it faces. We also carry out additional behavior analysis of ac-dc which can be found in the paper if interested.</a:t>
            </a:r>
          </a:p>
        </p:txBody>
      </p:sp>
    </p:spTree>
    <p:extLst>
      <p:ext uri="{BB962C8B-B14F-4D97-AF65-F5344CB8AC3E}">
        <p14:creationId xmlns:p14="http://schemas.microsoft.com/office/powerpoint/2010/main" val="36286145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1352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4849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2301c0ec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12301c0ec8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summarize,</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8930889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2301c0ec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12301c0ec8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66477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2301c0ec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12301c0ec8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01257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8468099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2301c0ec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12301c0ec8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lang="en-US" dirty="0"/>
          </a:p>
          <a:p>
            <a:pPr marL="457200" lvl="0" indent="-342900" algn="l" rtl="0">
              <a:lnSpc>
                <a:spcPct val="115000"/>
              </a:lnSpc>
              <a:spcBef>
                <a:spcPts val="1200"/>
              </a:spcBef>
              <a:spcAft>
                <a:spcPts val="0"/>
              </a:spcAft>
              <a:buSzPts val="1800"/>
              <a:buChar char="●"/>
            </a:pPr>
            <a:r>
              <a:rPr lang="en-US" dirty="0"/>
              <a:t>This empowers us to make an informed decision on selecting the most suitable classifier with different feature requirements to implement, based on the computational resources and traffic volume that are available at the time.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143333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265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To start this off, we first quantify the trade-off</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04873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44196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9075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2301c0ec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12301c0ec8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lang="en-US" dirty="0"/>
          </a:p>
          <a:p>
            <a:pPr marL="457200" lvl="0" indent="-342900" algn="l" rtl="0">
              <a:lnSpc>
                <a:spcPct val="115000"/>
              </a:lnSpc>
              <a:spcBef>
                <a:spcPts val="1200"/>
              </a:spcBef>
              <a:spcAft>
                <a:spcPts val="0"/>
              </a:spcAft>
              <a:buSzPts val="1800"/>
              <a:buChar char="●"/>
            </a:pPr>
            <a:r>
              <a:rPr lang="en-US" dirty="0"/>
              <a:t>This empowers us to make an informed decision on selecting the most suitable classifier with different feature requirements to implement, based on the computational resources and traffic volume that are available at the time.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73313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0063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7249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2301c0ec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12301c0ec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66859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2301c0ec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12301c0ec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24941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2301c0ec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12301c0ec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350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To do this we select 4 prominent classifiers from each type of the classification methods.</a:t>
            </a:r>
          </a:p>
          <a:p>
            <a:pPr marL="0" lvl="0" indent="0" algn="l" rtl="0">
              <a:lnSpc>
                <a:spcPct val="100000"/>
              </a:lnSpc>
              <a:spcBef>
                <a:spcPts val="0"/>
              </a:spcBef>
              <a:spcAft>
                <a:spcPts val="0"/>
              </a:spcAft>
              <a:buSzPts val="1100"/>
              <a:buNone/>
            </a:pPr>
            <a:r>
              <a:rPr lang="en" dirty="0"/>
              <a:t>These include both early representative works and more state-of-the-art classifiers.</a:t>
            </a:r>
          </a:p>
        </p:txBody>
      </p:sp>
    </p:spTree>
    <p:extLst>
      <p:ext uri="{BB962C8B-B14F-4D97-AF65-F5344CB8AC3E}">
        <p14:creationId xmlns:p14="http://schemas.microsoft.com/office/powerpoint/2010/main" val="8442639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301c0ec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12301c0ec8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the specific classification task that we look at is application identification, in this presentation, we are looking at a 10-class classification task that span across 3 macro service types including…</a:t>
            </a:r>
            <a:endParaRPr dirty="0"/>
          </a:p>
        </p:txBody>
      </p:sp>
    </p:spTree>
    <p:extLst>
      <p:ext uri="{BB962C8B-B14F-4D97-AF65-F5344CB8AC3E}">
        <p14:creationId xmlns:p14="http://schemas.microsoft.com/office/powerpoint/2010/main" val="292820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to simulate a real network interface with varying traffic rates, we randomly sample and replay the network flows from our dataset with an increasing rate that starts from 10 flows per second to…</a:t>
            </a:r>
            <a:endParaRPr dirty="0"/>
          </a:p>
        </p:txBody>
      </p:sp>
    </p:spTree>
    <p:extLst>
      <p:ext uri="{BB962C8B-B14F-4D97-AF65-F5344CB8AC3E}">
        <p14:creationId xmlns:p14="http://schemas.microsoft.com/office/powerpoint/2010/main" val="112410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At the same time, because most existing classifier are designed and evaluated to carry out classification in an offline setting, we modify them so that…</a:t>
            </a:r>
            <a:endParaRPr dirty="0"/>
          </a:p>
        </p:txBody>
      </p:sp>
    </p:spTree>
    <p:extLst>
      <p:ext uri="{BB962C8B-B14F-4D97-AF65-F5344CB8AC3E}">
        <p14:creationId xmlns:p14="http://schemas.microsoft.com/office/powerpoint/2010/main" val="3299447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intuition behind this is simple, in most online classifiers, it is more efficiency to carry out batching preprocessing and predication once enough data have been collected, rather than going through the process each time when a new data point arrives. So let’s assume that you have traffic coming in at 1000 flows per second, that is it take you 1 second to capture 1000 flows. If you feed this 1000 flows captured during the previous second to a classifier instance and it takes the classifier 2 seconds to complete all the predications before you can free that classifier, now the classifier is left with 2000 flows to predict that was collected during the 2 seconds when it was dealing with the previous batch, and let’s say it now takes 4 seconds for the classifier instance to finish all the prediction. It is easy to see that after a few iterations it’s going to take the classifier instance longer and longer to complete predictions. And we do not want that because this can cause many problems, for example we can have buffer overflow just by store all that growing number of flows when waiting for the classifier to finish the previous batch.</a:t>
            </a:r>
            <a:endParaRPr dirty="0"/>
          </a:p>
        </p:txBody>
      </p:sp>
    </p:spTree>
    <p:extLst>
      <p:ext uri="{BB962C8B-B14F-4D97-AF65-F5344CB8AC3E}">
        <p14:creationId xmlns:p14="http://schemas.microsoft.com/office/powerpoint/2010/main" val="1514764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a more reasonable thing to do is to periodically calling on new instances of classifiers instead of waiting for a running one to finish, therefore our assumption.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 now with this out of the way, we look at the metrics we use to measure efficiency and performance.</a:t>
            </a:r>
            <a:endParaRPr dirty="0"/>
          </a:p>
        </p:txBody>
      </p:sp>
    </p:spTree>
    <p:extLst>
      <p:ext uri="{BB962C8B-B14F-4D97-AF65-F5344CB8AC3E}">
        <p14:creationId xmlns:p14="http://schemas.microsoft.com/office/powerpoint/2010/main" val="3743126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performance, it is simple here we use F1-score of the classification results to denote that, you can also replace this with other metrics such as ...</a:t>
            </a:r>
            <a:endParaRPr dirty="0"/>
          </a:p>
        </p:txBody>
      </p:sp>
    </p:spTree>
    <p:extLst>
      <p:ext uri="{BB962C8B-B14F-4D97-AF65-F5344CB8AC3E}">
        <p14:creationId xmlns:p14="http://schemas.microsoft.com/office/powerpoint/2010/main" val="4229357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efficiency we look at two metrics which include …</a:t>
            </a:r>
            <a:endParaRPr dirty="0"/>
          </a:p>
        </p:txBody>
      </p:sp>
    </p:spTree>
    <p:extLst>
      <p:ext uri="{BB962C8B-B14F-4D97-AF65-F5344CB8AC3E}">
        <p14:creationId xmlns:p14="http://schemas.microsoft.com/office/powerpoint/2010/main" val="1438998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Techniques of network traffic classification have always been applied and there some common tasks that we see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2301c0ec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212301c0ec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time to decision, in this specific study, we focus on the amount of time the classifier takes from inputting extracted raw features to completing predication on all of the flows that is fed into the classifier. We do not want to include the extraction time for the raw features because in network…</a:t>
            </a:r>
          </a:p>
        </p:txBody>
      </p:sp>
    </p:spTree>
    <p:extLst>
      <p:ext uri="{BB962C8B-B14F-4D97-AF65-F5344CB8AC3E}">
        <p14:creationId xmlns:p14="http://schemas.microsoft.com/office/powerpoint/2010/main" val="2406188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Another metric that we look at for efficiency is …</a:t>
            </a:r>
            <a:endParaRPr dirty="0"/>
          </a:p>
        </p:txBody>
      </p:sp>
    </p:spTree>
    <p:extLst>
      <p:ext uri="{BB962C8B-B14F-4D97-AF65-F5344CB8AC3E}">
        <p14:creationId xmlns:p14="http://schemas.microsoft.com/office/powerpoint/2010/main" val="2477877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Recall our assumption where…</a:t>
            </a:r>
            <a:endParaRPr dirty="0"/>
          </a:p>
        </p:txBody>
      </p:sp>
    </p:spTree>
    <p:extLst>
      <p:ext uri="{BB962C8B-B14F-4D97-AF65-F5344CB8AC3E}">
        <p14:creationId xmlns:p14="http://schemas.microsoft.com/office/powerpoint/2010/main" val="1777913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It is extremely likely if not always that there is … that is a new instance starts to run before the previous one finishes.</a:t>
            </a:r>
          </a:p>
        </p:txBody>
      </p:sp>
    </p:spTree>
    <p:extLst>
      <p:ext uri="{BB962C8B-B14F-4D97-AF65-F5344CB8AC3E}">
        <p14:creationId xmlns:p14="http://schemas.microsoft.com/office/powerpoint/2010/main" val="4263390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case, we calculate …</a:t>
            </a:r>
            <a:endParaRPr dirty="0"/>
          </a:p>
        </p:txBody>
      </p:sp>
    </p:spTree>
    <p:extLst>
      <p:ext uri="{BB962C8B-B14F-4D97-AF65-F5344CB8AC3E}">
        <p14:creationId xmlns:p14="http://schemas.microsoft.com/office/powerpoint/2010/main" val="854036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now look at how the existing flow.. And packet… classifiers do against the task. Here we select 2 representative classifiers from each type for simple presentation</a:t>
            </a:r>
            <a:endParaRPr dirty="0"/>
          </a:p>
        </p:txBody>
      </p:sp>
    </p:spTree>
    <p:extLst>
      <p:ext uri="{BB962C8B-B14F-4D97-AF65-F5344CB8AC3E}">
        <p14:creationId xmlns:p14="http://schemas.microsoft.com/office/powerpoint/2010/main" val="4197490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It is easy to see that…. Which much lower time to decision and less memory consumption</a:t>
            </a:r>
            <a:endParaRPr dirty="0"/>
          </a:p>
        </p:txBody>
      </p:sp>
    </p:spTree>
    <p:extLst>
      <p:ext uri="{BB962C8B-B14F-4D97-AF65-F5344CB8AC3E}">
        <p14:creationId xmlns:p14="http://schemas.microsoft.com/office/powerpoint/2010/main" val="3360830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follows our expectation because in these classifiers, there …</a:t>
            </a:r>
            <a:endParaRPr dirty="0"/>
          </a:p>
        </p:txBody>
      </p:sp>
    </p:spTree>
    <p:extLst>
      <p:ext uri="{BB962C8B-B14F-4D97-AF65-F5344CB8AC3E}">
        <p14:creationId xmlns:p14="http://schemas.microsoft.com/office/powerpoint/2010/main" val="4264682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at the same time, less features also means less accuracy, and we can see that…</a:t>
            </a:r>
            <a:endParaRPr dirty="0"/>
          </a:p>
        </p:txBody>
      </p:sp>
    </p:spTree>
    <p:extLst>
      <p:ext uri="{BB962C8B-B14F-4D97-AF65-F5344CB8AC3E}">
        <p14:creationId xmlns:p14="http://schemas.microsoft.com/office/powerpoint/2010/main" val="1797861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 the other hand, packet capture classifiers are much more accurate because…</a:t>
            </a:r>
            <a:endParaRPr dirty="0"/>
          </a:p>
        </p:txBody>
      </p:sp>
    </p:spTree>
    <p:extLst>
      <p:ext uri="{BB962C8B-B14F-4D97-AF65-F5344CB8AC3E}">
        <p14:creationId xmlns:p14="http://schemas.microsoft.com/office/powerpoint/2010/main" val="199219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includes examples such as…</a:t>
            </a:r>
          </a:p>
          <a:p>
            <a:pPr marL="0" lvl="0" indent="0" algn="l" rtl="0">
              <a:lnSpc>
                <a:spcPct val="100000"/>
              </a:lnSpc>
              <a:spcBef>
                <a:spcPts val="0"/>
              </a:spcBef>
              <a:spcAft>
                <a:spcPts val="0"/>
              </a:spcAft>
              <a:buSzPts val="1100"/>
              <a:buNone/>
            </a:pPr>
            <a:r>
              <a:rPr lang="en-US" dirty="0"/>
              <a:t>And the reason why we need these tasks are intuitive, as many essential network operations depend on the prediction results,</a:t>
            </a:r>
            <a:endParaRPr dirty="0"/>
          </a:p>
        </p:txBody>
      </p:sp>
    </p:spTree>
    <p:extLst>
      <p:ext uri="{BB962C8B-B14F-4D97-AF65-F5344CB8AC3E}">
        <p14:creationId xmlns:p14="http://schemas.microsoft.com/office/powerpoint/2010/main" val="2685873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at the same time, these extra feature also impede their efficiency, we can see that in both packet capture classifiers, more than…</a:t>
            </a:r>
            <a:endParaRPr dirty="0"/>
          </a:p>
        </p:txBody>
      </p:sp>
    </p:spTree>
    <p:extLst>
      <p:ext uri="{BB962C8B-B14F-4D97-AF65-F5344CB8AC3E}">
        <p14:creationId xmlns:p14="http://schemas.microsoft.com/office/powerpoint/2010/main" val="3106045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2301c0e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12301c0ec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38950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dcf2cd1d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3dcf2cd1d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This problem become worse as the internet grows and naturally, the amount of network traffic through at a given link also increases that we maybe observing traffic rate can go as high as 10s or 100s k flows per second.</a:t>
            </a:r>
            <a:endParaRPr dirty="0"/>
          </a:p>
          <a:p>
            <a:pPr marL="0" lvl="0" indent="0" algn="l" rtl="0">
              <a:lnSpc>
                <a:spcPct val="100000"/>
              </a:lnSpc>
              <a:spcBef>
                <a:spcPts val="0"/>
              </a:spcBef>
              <a:spcAft>
                <a:spcPts val="0"/>
              </a:spcAft>
              <a:buSzPts val="1100"/>
              <a:buNone/>
            </a:pPr>
            <a:r>
              <a:rPr lang="en" dirty="0"/>
              <a:t>Ex. </a:t>
            </a:r>
            <a:r>
              <a:rPr lang="en" dirty="0" err="1"/>
              <a:t>caida</a:t>
            </a:r>
            <a:r>
              <a:rPr lang="en" dirty="0"/>
              <a:t> passive measurement on a </a:t>
            </a:r>
            <a:r>
              <a:rPr lang="en" dirty="0" err="1"/>
              <a:t>chicago</a:t>
            </a:r>
            <a:r>
              <a:rPr lang="en" dirty="0"/>
              <a:t> datacenter</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dcf2cd1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3dcf2cd1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sum it up, if we were to visualize performance and efficiency, the two types of classifiers tend to deviate severely towards one particular metric.</a:t>
            </a:r>
            <a:endParaRPr dirty="0"/>
          </a:p>
          <a:p>
            <a:pPr marL="0" lvl="0" indent="0" algn="l" rtl="0">
              <a:spcBef>
                <a:spcPts val="0"/>
              </a:spcBef>
              <a:spcAft>
                <a:spcPts val="0"/>
              </a:spcAft>
              <a:buClr>
                <a:schemeClr val="dk1"/>
              </a:buClr>
              <a:buSzPts val="1100"/>
              <a:buFont typeface="Arial"/>
              <a:buNone/>
            </a:pPr>
            <a:r>
              <a:rPr lang="en" dirty="0">
                <a:solidFill>
                  <a:schemeClr val="dk1"/>
                </a:solidFill>
              </a:rPr>
              <a:t>If the goal is to provide efficient classification of network traffic with acceptable accuracy,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trade-off between conventional flow-statistics and packet-capture classifiers means that neither of them are ideal.</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78337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So the goal of our project is to explore a classification framework that aims to balance this trade-off under varying system resource constraints and traffic volume.</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If we were to draw a line between these two existing methods, arriving at a more balanced trade-off means that we want to be able to achieve performance and efficiency that is to the left side of this line with the up right corner being the ideal solution with no trade off at all.</a:t>
            </a:r>
            <a:endParaRPr dirty="0"/>
          </a:p>
        </p:txBody>
      </p:sp>
    </p:spTree>
    <p:extLst>
      <p:ext uri="{BB962C8B-B14F-4D97-AF65-F5344CB8AC3E}">
        <p14:creationId xmlns:p14="http://schemas.microsoft.com/office/powerpoint/2010/main" val="4276053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now look at our framework design</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to provide a good balance between performance and efficiency, we can first think of a naïve solution.</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apparent one would be for us to just come up with a single …</a:t>
            </a:r>
            <a:endParaRPr dirty="0"/>
          </a:p>
        </p:txBody>
      </p:sp>
    </p:spTree>
    <p:extLst>
      <p:ext uri="{BB962C8B-B14F-4D97-AF65-F5344CB8AC3E}">
        <p14:creationId xmlns:p14="http://schemas.microsoft.com/office/powerpoint/2010/main" val="34618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example, we can do this by training a classifier, look at its performance and efficiency measurements, and continue to cut down the features until an ideal trade-off is reached, and just use that classifier forever.</a:t>
            </a:r>
            <a:endParaRPr dirty="0"/>
          </a:p>
        </p:txBody>
      </p:sp>
    </p:spTree>
    <p:extLst>
      <p:ext uri="{BB962C8B-B14F-4D97-AF65-F5344CB8AC3E}">
        <p14:creationId xmlns:p14="http://schemas.microsoft.com/office/powerpoint/2010/main" val="249882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Such as…</a:t>
            </a:r>
            <a:endParaRPr dirty="0"/>
          </a:p>
        </p:txBody>
      </p:sp>
    </p:spTree>
    <p:extLst>
      <p:ext uri="{BB962C8B-B14F-4D97-AF65-F5344CB8AC3E}">
        <p14:creationId xmlns:p14="http://schemas.microsoft.com/office/powerpoint/2010/main" val="301884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However, the problem is that, network is a very special scenario where the traffic rate is extremely volatile, for example we can have traffic rate at 1500 packets per second now and it can drop to 100 packets per second next.</a:t>
            </a:r>
          </a:p>
          <a:p>
            <a:pPr marL="0" lvl="0" indent="0" algn="l" rtl="0">
              <a:lnSpc>
                <a:spcPct val="100000"/>
              </a:lnSpc>
              <a:spcBef>
                <a:spcPts val="0"/>
              </a:spcBef>
              <a:spcAft>
                <a:spcPts val="0"/>
              </a:spcAft>
              <a:buSzPts val="1100"/>
              <a:buNone/>
            </a:pPr>
            <a:r>
              <a:rPr lang="en-US" dirty="0"/>
              <a:t>(do flow per second chart)</a:t>
            </a:r>
            <a:endParaRPr dirty="0"/>
          </a:p>
        </p:txBody>
      </p:sp>
    </p:spTree>
    <p:extLst>
      <p:ext uri="{BB962C8B-B14F-4D97-AF65-F5344CB8AC3E}">
        <p14:creationId xmlns:p14="http://schemas.microsoft.com/office/powerpoint/2010/main" val="4180981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the network traffic rate is low, we are less concerned about the efficiency because whether it takes 0.1 second or 1 second to classify 100 flows does not really make that much difference is not going to kill my buffer, in this case, rather than excessively dialing down on the number of features to use to improve efficiency, we would rather keep those extra feature to improve performance.</a:t>
            </a:r>
          </a:p>
        </p:txBody>
      </p:sp>
    </p:spTree>
    <p:extLst>
      <p:ext uri="{BB962C8B-B14F-4D97-AF65-F5344CB8AC3E}">
        <p14:creationId xmlns:p14="http://schemas.microsoft.com/office/powerpoint/2010/main" val="36415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However, if I have traffic coming in at 10000 flows per second, then efficiency becomes importance because waiting for the classifier to take 10 or 20 seconds to finish prediction is just not going to work. In this case, then I would want to cut the number of feature the classifier relies on so I don’t overflow my buffer for example, even if this means that my accuracy performance might drop by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 it is nearly impossible and impractical to expect a simple classifier with a single set of feature requirement to meet these demands. So how to we solve this problem?</a:t>
            </a:r>
            <a:endParaRPr dirty="0"/>
          </a:p>
        </p:txBody>
      </p:sp>
    </p:spTree>
    <p:extLst>
      <p:ext uri="{BB962C8B-B14F-4D97-AF65-F5344CB8AC3E}">
        <p14:creationId xmlns:p14="http://schemas.microsoft.com/office/powerpoint/2010/main" val="114662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Many of you problem know about ensemble learning but I am going to give a brief overview real quick.</a:t>
            </a:r>
          </a:p>
          <a:p>
            <a:pPr marL="0" lvl="0" indent="0" algn="l" rtl="0">
              <a:lnSpc>
                <a:spcPct val="100000"/>
              </a:lnSpc>
              <a:spcBef>
                <a:spcPts val="0"/>
              </a:spcBef>
              <a:spcAft>
                <a:spcPts val="0"/>
              </a:spcAft>
              <a:buSzPts val="1100"/>
              <a:buNone/>
            </a:pPr>
            <a:r>
              <a:rPr lang="en-US" dirty="0"/>
              <a:t>So in traditional learning in ML, we typically select a single ML algorithm, train a classifier using this alg.</a:t>
            </a:r>
            <a:endParaRPr dirty="0"/>
          </a:p>
        </p:txBody>
      </p:sp>
    </p:spTree>
    <p:extLst>
      <p:ext uri="{BB962C8B-B14F-4D97-AF65-F5344CB8AC3E}">
        <p14:creationId xmlns:p14="http://schemas.microsoft.com/office/powerpoint/2010/main" val="2057388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Which is then used to make predictions. However, this may not be satisfactory because a single algorithm maybe perfectly fit the problem at hand.</a:t>
            </a:r>
            <a:endParaRPr dirty="0"/>
          </a:p>
        </p:txBody>
      </p:sp>
    </p:spTree>
    <p:extLst>
      <p:ext uri="{BB962C8B-B14F-4D97-AF65-F5344CB8AC3E}">
        <p14:creationId xmlns:p14="http://schemas.microsoft.com/office/powerpoint/2010/main" val="2209691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One way to address this is through ensemble learning where a wide variety of algorithms are used to train multiple classifiers.</a:t>
            </a:r>
            <a:endParaRPr dirty="0"/>
          </a:p>
        </p:txBody>
      </p:sp>
    </p:spTree>
    <p:extLst>
      <p:ext uri="{BB962C8B-B14F-4D97-AF65-F5344CB8AC3E}">
        <p14:creationId xmlns:p14="http://schemas.microsoft.com/office/powerpoint/2010/main" val="3234183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weighted predictions are made utilizing all of the decisions from all of the algorithms.</a:t>
            </a:r>
            <a:endParaRPr dirty="0"/>
          </a:p>
        </p:txBody>
      </p:sp>
    </p:spTree>
    <p:extLst>
      <p:ext uri="{BB962C8B-B14F-4D97-AF65-F5344CB8AC3E}">
        <p14:creationId xmlns:p14="http://schemas.microsoft.com/office/powerpoint/2010/main" val="836583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consider a conventional packet capture classifier, it follows traditional ML learning by using a single static classifier, however we focus less on the algorithm but rather that the feature requirement of this classifier is fixated.</a:t>
            </a:r>
            <a:endParaRPr dirty="0"/>
          </a:p>
        </p:txBody>
      </p:sp>
    </p:spTree>
    <p:extLst>
      <p:ext uri="{BB962C8B-B14F-4D97-AF65-F5344CB8AC3E}">
        <p14:creationId xmlns:p14="http://schemas.microsoft.com/office/powerpoint/2010/main" val="1211649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a result, the corresponding performance and efficiency outcome of this classifier is also fixed. No matter how the traffic rate changes, we can not adjust this classifier on the fly to meet the demands.</a:t>
            </a:r>
          </a:p>
        </p:txBody>
      </p:sp>
    </p:spTree>
    <p:extLst>
      <p:ext uri="{BB962C8B-B14F-4D97-AF65-F5344CB8AC3E}">
        <p14:creationId xmlns:p14="http://schemas.microsoft.com/office/powerpoint/2010/main" val="574770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However, like in ensemble learning, instead of having a single static classifier, we can create a pool of these classifiers, but unlike this traditional ensemble learning, instead of focusing on varying the algorithms each of these classifiers use, we instead changes the feature requirements of each one of these classifiers.</a:t>
            </a:r>
            <a:endParaRPr dirty="0"/>
          </a:p>
        </p:txBody>
      </p:sp>
    </p:spTree>
    <p:extLst>
      <p:ext uri="{BB962C8B-B14F-4D97-AF65-F5344CB8AC3E}">
        <p14:creationId xmlns:p14="http://schemas.microsoft.com/office/powerpoint/2010/main" val="87833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dcf2cd1d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3dcf2cd1d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In modern Internet, there are two prominent ML-based approaches for traffic classification.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a result, these classifiers are going to yield to different performance and efficiency trade-offs and allows the flexibility in choosing the appropriate classifier on the fly as network condition changes.</a:t>
            </a:r>
            <a:endParaRPr dirty="0"/>
          </a:p>
        </p:txBody>
      </p:sp>
    </p:spTree>
    <p:extLst>
      <p:ext uri="{BB962C8B-B14F-4D97-AF65-F5344CB8AC3E}">
        <p14:creationId xmlns:p14="http://schemas.microsoft.com/office/powerpoint/2010/main" val="394915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8053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0464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666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4656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50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186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9954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4557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2301c0ec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12301c0ec8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realize this, we deliver ac-dc which is an ensemble frame that …, this empowers us to make an informed decision on selecting the most suitable classifier with different feature requirements to implement, based on the computational resources and traffic volume that are available at the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framework composer of two off-line stages and one online stage which we now discuss in detail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'animate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dcf2cd1d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3dcf2cd1d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In the early days, we have relatively simple techniques </a:t>
            </a:r>
            <a:r>
              <a:rPr lang="en-US" dirty="0"/>
              <a:t>that utilize aggregated flow statistics</a:t>
            </a:r>
            <a:endParaRPr dirty="0"/>
          </a:p>
        </p:txBody>
      </p:sp>
    </p:spTree>
    <p:extLst>
      <p:ext uri="{BB962C8B-B14F-4D97-AF65-F5344CB8AC3E}">
        <p14:creationId xmlns:p14="http://schemas.microsoft.com/office/powerpoint/2010/main" val="2129749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2301c0ec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12301c0ec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framework starts off by carrying out heuristics-based feature exploration and classifier generation</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 showed that the core of our framework relies on this pool of classifiers, there are two questions to answer, first..</a:t>
            </a:r>
          </a:p>
        </p:txBody>
      </p:sp>
    </p:spTree>
    <p:extLst>
      <p:ext uri="{BB962C8B-B14F-4D97-AF65-F5344CB8AC3E}">
        <p14:creationId xmlns:p14="http://schemas.microsoft.com/office/powerpoint/2010/main" val="2265872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Second, how do we ensure that these classifiers all maintain …</a:t>
            </a:r>
            <a:endParaRPr dirty="0"/>
          </a:p>
        </p:txBody>
      </p:sp>
    </p:spTree>
    <p:extLst>
      <p:ext uri="{BB962C8B-B14F-4D97-AF65-F5344CB8AC3E}">
        <p14:creationId xmlns:p14="http://schemas.microsoft.com/office/powerpoint/2010/main" val="2364750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answer to the first question is straightforward, we are going to populate … therefore we expect the performance-efficiency trade off to be different among them as both of these metrics depend heavily on the features in use.</a:t>
            </a:r>
            <a:endParaRPr dirty="0"/>
          </a:p>
        </p:txBody>
      </p:sp>
    </p:spTree>
    <p:extLst>
      <p:ext uri="{BB962C8B-B14F-4D97-AF65-F5344CB8AC3E}">
        <p14:creationId xmlns:p14="http://schemas.microsoft.com/office/powerpoint/2010/main" val="1696081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the second question, we answer it by aiming to curate classifiers … out of all the possible classifiers that can be constructed.</a:t>
            </a:r>
            <a:endParaRPr dirty="0"/>
          </a:p>
        </p:txBody>
      </p:sp>
    </p:spTree>
    <p:extLst>
      <p:ext uri="{BB962C8B-B14F-4D97-AF65-F5344CB8AC3E}">
        <p14:creationId xmlns:p14="http://schemas.microsoft.com/office/powerpoint/2010/main" val="601357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now the question is how do we compute these ratios.</a:t>
            </a:r>
            <a:endParaRPr dirty="0"/>
          </a:p>
        </p:txBody>
      </p:sp>
    </p:spTree>
    <p:extLst>
      <p:ext uri="{BB962C8B-B14F-4D97-AF65-F5344CB8AC3E}">
        <p14:creationId xmlns:p14="http://schemas.microsoft.com/office/powerpoint/2010/main" val="1019186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 naïve solution would just be what we suggested before, we just … based on the feature importance.</a:t>
            </a:r>
            <a:endParaRPr dirty="0"/>
          </a:p>
        </p:txBody>
      </p:sp>
    </p:spTree>
    <p:extLst>
      <p:ext uri="{BB962C8B-B14F-4D97-AF65-F5344CB8AC3E}">
        <p14:creationId xmlns:p14="http://schemas.microsoft.com/office/powerpoint/2010/main" val="2840781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the problem with this is that…</a:t>
            </a:r>
            <a:endParaRPr dirty="0"/>
          </a:p>
        </p:txBody>
      </p:sp>
    </p:spTree>
    <p:extLst>
      <p:ext uri="{BB962C8B-B14F-4D97-AF65-F5344CB8AC3E}">
        <p14:creationId xmlns:p14="http://schemas.microsoft.com/office/powerpoint/2010/main" val="37977843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That is …</a:t>
            </a:r>
            <a:endParaRPr dirty="0"/>
          </a:p>
        </p:txBody>
      </p:sp>
    </p:spTree>
    <p:extLst>
      <p:ext uri="{BB962C8B-B14F-4D97-AF65-F5344CB8AC3E}">
        <p14:creationId xmlns:p14="http://schemas.microsoft.com/office/powerpoint/2010/main" val="2806297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 less naïve but more exhaustive solution is that we can … by training all possible classifier and measure the ratios.</a:t>
            </a:r>
            <a:endParaRPr dirty="0"/>
          </a:p>
        </p:txBody>
      </p:sp>
    </p:spTree>
    <p:extLst>
      <p:ext uri="{BB962C8B-B14F-4D97-AF65-F5344CB8AC3E}">
        <p14:creationId xmlns:p14="http://schemas.microsoft.com/office/powerpoint/2010/main" val="1167978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dcf2cd1d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3dcf2cd1d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include … and a few other common </a:t>
            </a:r>
            <a:r>
              <a:rPr lang="en-US" dirty="0" err="1"/>
              <a:t>netflow</a:t>
            </a:r>
            <a:r>
              <a:rPr lang="en-US" dirty="0"/>
              <a:t>-type attributes. However, as the Internet becomes more encrypted and consolidated, these few attributes are less accurate in predicting the traffic.</a:t>
            </a:r>
            <a:endParaRPr dirty="0"/>
          </a:p>
        </p:txBody>
      </p:sp>
    </p:spTree>
    <p:extLst>
      <p:ext uri="{BB962C8B-B14F-4D97-AF65-F5344CB8AC3E}">
        <p14:creationId xmlns:p14="http://schemas.microsoft.com/office/powerpoint/2010/main" val="19917558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this is extremely impractical because…</a:t>
            </a:r>
            <a:endParaRPr dirty="0"/>
          </a:p>
        </p:txBody>
      </p:sp>
    </p:spTree>
    <p:extLst>
      <p:ext uri="{BB962C8B-B14F-4D97-AF65-F5344CB8AC3E}">
        <p14:creationId xmlns:p14="http://schemas.microsoft.com/office/powerpoint/2010/main" val="3941051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Consider a feature space of 32 features, this means the number of classifiers we have to train is equal to the summation from 32 choose k where k ranges from 1 to 32. Which is going to take forever to train.</a:t>
            </a:r>
            <a:endParaRPr dirty="0"/>
          </a:p>
        </p:txBody>
      </p:sp>
    </p:spTree>
    <p:extLst>
      <p:ext uri="{BB962C8B-B14F-4D97-AF65-F5344CB8AC3E}">
        <p14:creationId xmlns:p14="http://schemas.microsoft.com/office/powerpoint/2010/main" val="2260121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solve this, we use an approximation based solution based on two observations</a:t>
            </a:r>
            <a:endParaRPr dirty="0"/>
          </a:p>
        </p:txBody>
      </p:sp>
    </p:spTree>
    <p:extLst>
      <p:ext uri="{BB962C8B-B14F-4D97-AF65-F5344CB8AC3E}">
        <p14:creationId xmlns:p14="http://schemas.microsoft.com/office/powerpoint/2010/main" val="1324758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first show that, we can actually…</a:t>
            </a:r>
            <a:endParaRPr dirty="0"/>
          </a:p>
        </p:txBody>
      </p:sp>
    </p:spTree>
    <p:extLst>
      <p:ext uri="{BB962C8B-B14F-4D97-AF65-F5344CB8AC3E}">
        <p14:creationId xmlns:p14="http://schemas.microsoft.com/office/powerpoint/2010/main" val="9787011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Second, we show that we can also .. With a near 0.99 correlation.</a:t>
            </a:r>
            <a:endParaRPr dirty="0"/>
          </a:p>
        </p:txBody>
      </p:sp>
    </p:spTree>
    <p:extLst>
      <p:ext uri="{BB962C8B-B14F-4D97-AF65-F5344CB8AC3E}">
        <p14:creationId xmlns:p14="http://schemas.microsoft.com/office/powerpoint/2010/main" val="39201520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now going back to the questions, we can answer the second question by approximating these ratios</a:t>
            </a:r>
            <a:endParaRPr dirty="0"/>
          </a:p>
        </p:txBody>
      </p:sp>
    </p:spTree>
    <p:extLst>
      <p:ext uri="{BB962C8B-B14F-4D97-AF65-F5344CB8AC3E}">
        <p14:creationId xmlns:p14="http://schemas.microsoft.com/office/powerpoint/2010/main" val="1882643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2301c0e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12301c0ec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only train classifier with the highest approximated ratios.</a:t>
            </a:r>
          </a:p>
        </p:txBody>
      </p:sp>
    </p:spTree>
    <p:extLst>
      <p:ext uri="{BB962C8B-B14F-4D97-AF65-F5344CB8AC3E}">
        <p14:creationId xmlns:p14="http://schemas.microsoft.com/office/powerpoint/2010/main" val="34856070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12301c0ec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12301c0ec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Given now we have this pool of classifier, we now obtain the performance and efficiency measurements on these classifiers.</a:t>
            </a:r>
            <a:endParaRPr dirty="0"/>
          </a:p>
        </p:txBody>
      </p:sp>
    </p:spTree>
    <p:extLst>
      <p:ext uri="{BB962C8B-B14F-4D97-AF65-F5344CB8AC3E}">
        <p14:creationId xmlns:p14="http://schemas.microsoft.com/office/powerpoint/2010/main" val="3180702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Recall our previous assumption when evaluating existing classifiers such that … This is because existing classifiers, particularly in network settings, do not elaborate on the concept of batch size.</a:t>
            </a:r>
            <a:endParaRPr dirty="0"/>
          </a:p>
        </p:txBody>
      </p:sp>
    </p:spTree>
    <p:extLst>
      <p:ext uri="{BB962C8B-B14F-4D97-AF65-F5344CB8AC3E}">
        <p14:creationId xmlns:p14="http://schemas.microsoft.com/office/powerpoint/2010/main" val="9438059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However, in our framework, we want to further provide additional flexibility and therefore a higher level of accommodation to network constraints so, we emphasize on the notion of dynamic batch size, which is the …</a:t>
            </a:r>
            <a:endParaRPr dirty="0"/>
          </a:p>
        </p:txBody>
      </p:sp>
    </p:spTree>
    <p:extLst>
      <p:ext uri="{BB962C8B-B14F-4D97-AF65-F5344CB8AC3E}">
        <p14:creationId xmlns:p14="http://schemas.microsoft.com/office/powerpoint/2010/main" val="411023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To address this, people started to use packet captures which naturally contains more detailed and fine-grained features and information than can be learned rather than aggregated statistics of network flows.</a:t>
            </a: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because batch size has …</a:t>
            </a:r>
            <a:endParaRPr dirty="0"/>
          </a:p>
        </p:txBody>
      </p:sp>
    </p:spTree>
    <p:extLst>
      <p:ext uri="{BB962C8B-B14F-4D97-AF65-F5344CB8AC3E}">
        <p14:creationId xmlns:p14="http://schemas.microsoft.com/office/powerpoint/2010/main" val="1482939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2301c0ec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12301c0ec8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example, consider traffic coming in at 1000 flows per second and the batch size is set at 250 flows. Under this batch size, selected classifier has a TTD of 0.75 second per instance, and the maximum number of concurrently running classifier instances is 3. It is easy to see that, if we vary the batch size, this concurrency is going to change accordingly, and this is not necessarily a linear relation, thus we want to capture the classifier behaviors under different batch sizes.</a:t>
            </a:r>
            <a:endParaRPr dirty="0"/>
          </a:p>
        </p:txBody>
      </p:sp>
    </p:spTree>
    <p:extLst>
      <p:ext uri="{BB962C8B-B14F-4D97-AF65-F5344CB8AC3E}">
        <p14:creationId xmlns:p14="http://schemas.microsoft.com/office/powerpoint/2010/main" val="27551355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More generally, a larger batch size indicates …</a:t>
            </a:r>
            <a:endParaRPr dirty="0"/>
          </a:p>
        </p:txBody>
      </p:sp>
    </p:spTree>
    <p:extLst>
      <p:ext uri="{BB962C8B-B14F-4D97-AF65-F5344CB8AC3E}">
        <p14:creationId xmlns:p14="http://schemas.microsoft.com/office/powerpoint/2010/main" val="3988559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2301c0ec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2301c0ec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74049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2301c0ec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212301c0ec8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01077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12301c0ec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12301c0ec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a result, during this offline stage, for each of the trained classifiers in the pool, we measure the performance and efficiency metrics at varying batch size and save this information.</a:t>
            </a:r>
            <a:endParaRPr dirty="0"/>
          </a:p>
        </p:txBody>
      </p:sp>
    </p:spTree>
    <p:extLst>
      <p:ext uri="{BB962C8B-B14F-4D97-AF65-F5344CB8AC3E}">
        <p14:creationId xmlns:p14="http://schemas.microsoft.com/office/powerpoint/2010/main" val="26291208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2301c0ec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12301c0ec8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38844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3e17857d5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3e17857d5b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29095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t>Now we come to the last component of the framework, During the online stage, a scheduler is implemented which serves a straightforward purpose,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794583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t>it takes the current traffic rate and memory availability on the system as inputs and conducts an</a:t>
            </a:r>
          </a:p>
          <a:p>
            <a:pPr marL="0" lvl="0" indent="0" algn="l" rtl="0">
              <a:lnSpc>
                <a:spcPct val="115000"/>
              </a:lnSpc>
              <a:spcBef>
                <a:spcPts val="1200"/>
              </a:spcBef>
              <a:spcAft>
                <a:spcPts val="0"/>
              </a:spcAft>
              <a:buSzPts val="1800"/>
              <a:buNone/>
            </a:pPr>
            <a:r>
              <a:rPr lang="en-US" dirty="0"/>
              <a:t>an iterative search to search through the performance and efficiency measurements and return the combination of classifier and batch size with the performance-to-TTD ratio under the current traffic rate without violating the current memory availability. This selected classifier is put into use and the scheduler periodically updates the selected to address changes in these network constraints. This conclude the framework design.</a:t>
            </a:r>
          </a:p>
        </p:txBody>
      </p:sp>
    </p:spTree>
    <p:extLst>
      <p:ext uri="{BB962C8B-B14F-4D97-AF65-F5344CB8AC3E}">
        <p14:creationId xmlns:p14="http://schemas.microsoft.com/office/powerpoint/2010/main" val="9377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In this presentation, we focus on packet-capture-based classifiers that use </a:t>
            </a:r>
            <a:r>
              <a:rPr lang="en" dirty="0" err="1"/>
              <a:t>pcap</a:t>
            </a:r>
            <a:r>
              <a:rPr lang="en" dirty="0"/>
              <a:t> files, such as the header level information.</a:t>
            </a:r>
            <a:endParaRPr dirty="0"/>
          </a:p>
        </p:txBody>
      </p:sp>
    </p:spTree>
    <p:extLst>
      <p:ext uri="{BB962C8B-B14F-4D97-AF65-F5344CB8AC3E}">
        <p14:creationId xmlns:p14="http://schemas.microsoft.com/office/powerpoint/2010/main" val="2035370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e17857d5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23e17857d5b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84396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now show some of the evaluation results of ac-dc</a:t>
            </a:r>
            <a:endParaRPr dirty="0"/>
          </a:p>
        </p:txBody>
      </p:sp>
    </p:spTree>
    <p:extLst>
      <p:ext uri="{BB962C8B-B14F-4D97-AF65-F5344CB8AC3E}">
        <p14:creationId xmlns:p14="http://schemas.microsoft.com/office/powerpoint/2010/main" val="7216108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(1)~examining the DNS queries to identify IP addresses</a:t>
            </a:r>
            <a:endParaRPr/>
          </a:p>
          <a:p>
            <a:pPr marL="0" lvl="0" indent="0" algn="l" rtl="0">
              <a:lnSpc>
                <a:spcPct val="100000"/>
              </a:lnSpc>
              <a:spcBef>
                <a:spcPts val="0"/>
              </a:spcBef>
              <a:spcAft>
                <a:spcPts val="0"/>
              </a:spcAft>
              <a:buClr>
                <a:schemeClr val="dk1"/>
              </a:buClr>
              <a:buSzPts val="1100"/>
              <a:buFont typeface="Arial"/>
              <a:buNone/>
            </a:pPr>
            <a:r>
              <a:rPr lang="en"/>
              <a:t>relevant to the services/applications, (2)~filtering out irrelevant traffic to</a:t>
            </a:r>
            <a:endParaRPr/>
          </a:p>
          <a:p>
            <a:pPr marL="0" lvl="0" indent="0" algn="l" rtl="0">
              <a:lnSpc>
                <a:spcPct val="100000"/>
              </a:lnSpc>
              <a:spcBef>
                <a:spcPts val="0"/>
              </a:spcBef>
              <a:spcAft>
                <a:spcPts val="0"/>
              </a:spcAft>
              <a:buClr>
                <a:schemeClr val="dk1"/>
              </a:buClr>
              <a:buSzPts val="1100"/>
              <a:buFont typeface="Arial"/>
              <a:buNone/>
            </a:pPr>
            <a:r>
              <a:rPr lang="en"/>
              <a:t>contain only traffic associated with the applications/services using the</a:t>
            </a:r>
            <a:endParaRPr/>
          </a:p>
          <a:p>
            <a:pPr marL="0" lvl="0" indent="0" algn="l" rtl="0">
              <a:lnSpc>
                <a:spcPct val="100000"/>
              </a:lnSpc>
              <a:spcBef>
                <a:spcPts val="0"/>
              </a:spcBef>
              <a:spcAft>
                <a:spcPts val="0"/>
              </a:spcAft>
              <a:buClr>
                <a:schemeClr val="dk1"/>
              </a:buClr>
              <a:buSzPts val="1100"/>
              <a:buFont typeface="Arial"/>
              <a:buNone/>
            </a:pPr>
            <a:r>
              <a:rPr lang="en"/>
              <a:t>identified IP addresses, and (3)~separating traffic into individual flows using</a:t>
            </a:r>
            <a:endParaRPr/>
          </a:p>
          <a:p>
            <a:pPr marL="0" lvl="0" indent="0" algn="l" rtl="0">
              <a:lnSpc>
                <a:spcPct val="100000"/>
              </a:lnSpc>
              <a:spcBef>
                <a:spcPts val="0"/>
              </a:spcBef>
              <a:spcAft>
                <a:spcPts val="0"/>
              </a:spcAft>
              <a:buClr>
                <a:schemeClr val="dk1"/>
              </a:buClr>
              <a:buSzPts val="1100"/>
              <a:buFont typeface="Arial"/>
              <a:buNone/>
            </a:pPr>
            <a:r>
              <a:rPr lang="en"/>
              <a:t>the 5-tuple attributes (source and destination IP, source and destination port,</a:t>
            </a:r>
            <a:endParaRPr/>
          </a:p>
          <a:p>
            <a:pPr marL="0" lvl="0" indent="0" algn="l" rtl="0">
              <a:lnSpc>
                <a:spcPct val="100000"/>
              </a:lnSpc>
              <a:spcBef>
                <a:spcPts val="0"/>
              </a:spcBef>
              <a:spcAft>
                <a:spcPts val="0"/>
              </a:spcAft>
              <a:buClr>
                <a:schemeClr val="dk1"/>
              </a:buClr>
              <a:buSzPts val="1100"/>
              <a:buFont typeface="Arial"/>
              <a:buNone/>
            </a:pPr>
            <a:r>
              <a:rPr lang="en"/>
              <a:t>and the protocol field). We preserve two labels for each pre-processed flow</a:t>
            </a:r>
            <a:endParaRPr/>
          </a:p>
          <a:p>
            <a:pPr marL="0" lvl="0" indent="0" algn="l" rtl="0">
              <a:lnSpc>
                <a:spcPct val="100000"/>
              </a:lnSpc>
              <a:spcBef>
                <a:spcPts val="0"/>
              </a:spcBef>
              <a:spcAft>
                <a:spcPts val="0"/>
              </a:spcAft>
              <a:buClr>
                <a:schemeClr val="dk1"/>
              </a:buClr>
              <a:buSzPts val="1100"/>
              <a:buFont typeface="Arial"/>
              <a:buNone/>
            </a:pPr>
            <a:r>
              <a:rPr lang="en"/>
              <a:t>which include both the specific application, \eg, Netflix or YouTube, and the</a:t>
            </a:r>
            <a:endParaRPr/>
          </a:p>
          <a:p>
            <a:pPr marL="0" lvl="0" indent="0" algn="l" rtl="0">
              <a:lnSpc>
                <a:spcPct val="100000"/>
              </a:lnSpc>
              <a:spcBef>
                <a:spcPts val="0"/>
              </a:spcBef>
              <a:spcAft>
                <a:spcPts val="0"/>
              </a:spcAft>
              <a:buClr>
                <a:schemeClr val="dk1"/>
              </a:buClr>
              <a:buSzPts val="1100"/>
              <a:buFont typeface="Arial"/>
              <a:buNone/>
            </a:pPr>
            <a:r>
              <a:rPr lang="en"/>
              <a:t>type of macro service that generated the flow, \eg, video streaming or video</a:t>
            </a:r>
            <a:endParaRPr/>
          </a:p>
          <a:p>
            <a:pPr marL="0" lvl="0" indent="0" algn="l" rtl="0">
              <a:lnSpc>
                <a:spcPct val="100000"/>
              </a:lnSpc>
              <a:spcBef>
                <a:spcPts val="0"/>
              </a:spcBef>
              <a:spcAft>
                <a:spcPts val="0"/>
              </a:spcAft>
              <a:buClr>
                <a:schemeClr val="dk1"/>
              </a:buClr>
              <a:buSzPts val="1100"/>
              <a:buFont typeface="Arial"/>
              <a:buNone/>
            </a:pPr>
            <a:r>
              <a:rPr lang="en"/>
              <a:t>conferencing.</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51893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want to answer several question during our evaluation, the first being…</a:t>
            </a:r>
            <a:endParaRPr dirty="0"/>
          </a:p>
        </p:txBody>
      </p:sp>
    </p:spTree>
    <p:extLst>
      <p:ext uri="{BB962C8B-B14F-4D97-AF65-F5344CB8AC3E}">
        <p14:creationId xmlns:p14="http://schemas.microsoft.com/office/powerpoint/2010/main" val="1998239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is …</a:t>
            </a:r>
            <a:endParaRPr dirty="0"/>
          </a:p>
        </p:txBody>
      </p:sp>
    </p:spTree>
    <p:extLst>
      <p:ext uri="{BB962C8B-B14F-4D97-AF65-F5344CB8AC3E}">
        <p14:creationId xmlns:p14="http://schemas.microsoft.com/office/powerpoint/2010/main" val="7471929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Last we want to know.. We do this by comparing ac-dc’s performance and accuracy to the prominent conventional classifiers we previous introduce when applied to the same 10-class classification task.</a:t>
            </a:r>
            <a:endParaRPr dirty="0"/>
          </a:p>
        </p:txBody>
      </p:sp>
    </p:spTree>
    <p:extLst>
      <p:ext uri="{BB962C8B-B14F-4D97-AF65-F5344CB8AC3E}">
        <p14:creationId xmlns:p14="http://schemas.microsoft.com/office/powerpoint/2010/main" val="42949283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we look at ac-dc performance, for evaluation, we implement ac-dc with three different algorithms including.... just for a comprehensive </a:t>
            </a:r>
            <a:r>
              <a:rPr lang="en-US" dirty="0" err="1"/>
              <a:t>evalaution</a:t>
            </a:r>
            <a:r>
              <a:rPr lang="en-US" dirty="0"/>
              <a:t>, even though our focus is less on the </a:t>
            </a:r>
            <a:r>
              <a:rPr lang="en-US" dirty="0" err="1"/>
              <a:t>alogrithms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gradually increase the traffic rate from 1000 flows per second up to 15000 flows per second and report the average results. We can see that ac-dc is able to produce average F1-score that is 0.13 to 0.14 higher than the most accurate flow-statistics classifiers. But more impressively, with a significant performance boost, AC-DC’s TTD is very close to the flow-statistics classifiers while being orders of magnitudes faster than the packet capture classifiers.</a:t>
            </a:r>
            <a:endParaRPr dirty="0"/>
          </a:p>
        </p:txBody>
      </p:sp>
    </p:spTree>
    <p:extLst>
      <p:ext uri="{BB962C8B-B14F-4D97-AF65-F5344CB8AC3E}">
        <p14:creationId xmlns:p14="http://schemas.microsoft.com/office/powerpoint/2010/main" val="2997604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convert the TTD to classification throughput for an easier interpretation. Note that here we introduce a new notation mu to ac-dc which is a constrain variable that specifies to ac-dc of the minimum performance requirement that we need. Here we test ac-dc with mu set to 0.85 and when is not set. We can see that under all traffic rates, AC-DC can consistently produce classification throughput as high as the flow-statistic classifier while outperforming the conventional packet-capture classifiers significantly. When we enforce the minimum f1-score requirement, the throughput of ac-dc drop a bit overall because it's forced to selected classifiers with larger features space to meet the performance constraint and therefore higher TTD. But even with this additional constraint, ac-dc is able to significantly outperform the packet capture </a:t>
            </a:r>
            <a:r>
              <a:rPr lang="en-US" dirty="0" err="1"/>
              <a:t>classfiers</a:t>
            </a:r>
            <a:r>
              <a:rPr lang="en-US" dirty="0"/>
              <a:t> with higher throughput.</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990268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Last but not least, we look at ac-dc’s memory consumption at both high and low traffic rates, and we can easily tell that it’s memory consumption is significantly lower than the packet capture classifiers in both cases, especially when the traffic rate grows high our frame requires a fraction of the memories demanded by the packet capture classifiers. This shows that, under memory resource intensive deployment settings, for example local routers and switches, ac-dc is less prune to memory failures.</a:t>
            </a:r>
            <a:endParaRPr dirty="0"/>
          </a:p>
        </p:txBody>
      </p:sp>
    </p:spTree>
    <p:extLst>
      <p:ext uri="{BB962C8B-B14F-4D97-AF65-F5344CB8AC3E}">
        <p14:creationId xmlns:p14="http://schemas.microsoft.com/office/powerpoint/2010/main" val="13475464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Putting everything in perspective, we selected the most balanced flow.. And packet capture… and compare them to ac-dc on the trade-off chart. We can see that ac-dc is able to yield a much balanced trade off than both of these type of classifiers. </a:t>
            </a:r>
          </a:p>
        </p:txBody>
      </p:sp>
    </p:spTree>
    <p:extLst>
      <p:ext uri="{BB962C8B-B14F-4D97-AF65-F5344CB8AC3E}">
        <p14:creationId xmlns:p14="http://schemas.microsoft.com/office/powerpoint/2010/main" val="202371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625b08f83bf8547b_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625b08f83bf8547b_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625b08f83bf8547b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625b08f83bf8547b_3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625b08f83bf8547b_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g625b08f83bf8547b_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625b08f83bf8547b_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625b08f83bf8547b_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g625b08f83bf8547b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625b08f83bf8547b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g625b08f83bf8547b_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g625b08f83bf8547b_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625b08f83bf8547b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625b08f83bf8547b_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g625b08f83bf8547b_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g625b08f83bf8547b_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625b08f83bf8547b_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625b08f83bf8547b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625b08f83bf8547b_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625b08f83bf8547b_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g625b08f83bf8547b_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625b08f83bf8547b_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625b08f83bf8547b_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625b08f83bf8547b_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625b08f83bf8547b_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625b08f83bf8547b_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625b08f83bf8547b_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g625b08f83bf8547b_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625b08f83bf8547b_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g625b08f83bf8547b_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625b08f83bf8547b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625b08f83bf8547b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g625b08f83bf8547b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0" y="943357"/>
            <a:ext cx="8520600" cy="105305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 sz="2880" dirty="0"/>
              <a:t>AC-DC: Adaptive Ensemble Classification for Network Traffic Identification</a:t>
            </a:r>
            <a:endParaRPr sz="2880" dirty="0"/>
          </a:p>
        </p:txBody>
      </p:sp>
      <p:sp>
        <p:nvSpPr>
          <p:cNvPr id="55" name="Google Shape;55;p1"/>
          <p:cNvSpPr txBox="1">
            <a:spLocks noGrp="1"/>
          </p:cNvSpPr>
          <p:nvPr>
            <p:ph type="subTitle" idx="1"/>
          </p:nvPr>
        </p:nvSpPr>
        <p:spPr>
          <a:xfrm>
            <a:off x="311700" y="2063564"/>
            <a:ext cx="8520600" cy="1083522"/>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00000"/>
              </a:lnSpc>
              <a:spcBef>
                <a:spcPts val="0"/>
              </a:spcBef>
              <a:spcAft>
                <a:spcPts val="0"/>
              </a:spcAft>
              <a:buSzPts val="2800"/>
              <a:buNone/>
            </a:pPr>
            <a:r>
              <a:rPr lang="en" sz="1800" dirty="0"/>
              <a:t>Xi Jiang</a:t>
            </a:r>
            <a:r>
              <a:rPr lang="en" sz="1800" baseline="30000" dirty="0"/>
              <a:t>1</a:t>
            </a:r>
            <a:r>
              <a:rPr lang="en" sz="1800" dirty="0"/>
              <a:t>, </a:t>
            </a:r>
            <a:r>
              <a:rPr lang="en" sz="1800" dirty="0" err="1"/>
              <a:t>Shinan</a:t>
            </a:r>
            <a:r>
              <a:rPr lang="en" sz="1800" dirty="0"/>
              <a:t> Liu</a:t>
            </a:r>
            <a:r>
              <a:rPr lang="en" sz="1800" baseline="30000" dirty="0"/>
              <a:t>1</a:t>
            </a:r>
            <a:r>
              <a:rPr lang="en" sz="1800" dirty="0"/>
              <a:t>, </a:t>
            </a:r>
            <a:r>
              <a:rPr lang="en" sz="1800" dirty="0" err="1"/>
              <a:t>Saloua</a:t>
            </a:r>
            <a:r>
              <a:rPr lang="en" sz="1800" dirty="0"/>
              <a:t> Naama</a:t>
            </a:r>
            <a:r>
              <a:rPr lang="en" sz="1800" baseline="30000" dirty="0"/>
              <a:t>2</a:t>
            </a:r>
            <a:r>
              <a:rPr lang="en" sz="1800" dirty="0"/>
              <a:t>, </a:t>
            </a:r>
            <a:br>
              <a:rPr lang="en" sz="1800" dirty="0"/>
            </a:br>
            <a:r>
              <a:rPr lang="en" sz="1800" dirty="0"/>
              <a:t>Francesco Bronzino</a:t>
            </a:r>
            <a:r>
              <a:rPr lang="en" sz="1800" baseline="30000" dirty="0"/>
              <a:t>3</a:t>
            </a:r>
            <a:r>
              <a:rPr lang="en" sz="1800" dirty="0"/>
              <a:t>, Paul Schmitt</a:t>
            </a:r>
            <a:r>
              <a:rPr lang="en" sz="1800" baseline="30000" dirty="0"/>
              <a:t>4</a:t>
            </a:r>
            <a:r>
              <a:rPr lang="en" sz="1800" dirty="0"/>
              <a:t>, Nick Feamster</a:t>
            </a:r>
            <a:r>
              <a:rPr lang="en" sz="1800" baseline="30000" dirty="0"/>
              <a:t>1 </a:t>
            </a:r>
          </a:p>
          <a:p>
            <a:pPr marL="0" lvl="0" indent="0" algn="ctr" rtl="0">
              <a:lnSpc>
                <a:spcPct val="100000"/>
              </a:lnSpc>
              <a:spcBef>
                <a:spcPts val="0"/>
              </a:spcBef>
              <a:spcAft>
                <a:spcPts val="0"/>
              </a:spcAft>
              <a:buSzPts val="2800"/>
              <a:buNone/>
            </a:pPr>
            <a:endParaRPr lang="en" sz="1800" dirty="0"/>
          </a:p>
          <a:p>
            <a:pPr marL="0" lvl="0" indent="0" algn="ctr" rtl="0">
              <a:lnSpc>
                <a:spcPct val="100000"/>
              </a:lnSpc>
              <a:spcBef>
                <a:spcPts val="0"/>
              </a:spcBef>
              <a:spcAft>
                <a:spcPts val="0"/>
              </a:spcAft>
              <a:buSzPts val="2800"/>
              <a:buNone/>
            </a:pPr>
            <a:r>
              <a:rPr lang="en" sz="1800" dirty="0"/>
              <a:t>Committee member: TBD</a:t>
            </a:r>
          </a:p>
        </p:txBody>
      </p:sp>
      <p:sp>
        <p:nvSpPr>
          <p:cNvPr id="56" name="Google Shape;5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a:t>
            </a:fld>
            <a:endParaRPr>
              <a:solidFill>
                <a:schemeClr val="dk2"/>
              </a:solidFill>
            </a:endParaRPr>
          </a:p>
        </p:txBody>
      </p:sp>
      <p:pic>
        <p:nvPicPr>
          <p:cNvPr id="2" name="Google Shape;56;p13">
            <a:extLst>
              <a:ext uri="{FF2B5EF4-FFF2-40B4-BE49-F238E27FC236}">
                <a16:creationId xmlns:a16="http://schemas.microsoft.com/office/drawing/2014/main" id="{86E22677-4D3F-D4EB-BE1A-82E5AC3838C1}"/>
              </a:ext>
            </a:extLst>
          </p:cNvPr>
          <p:cNvPicPr preferRelativeResize="0"/>
          <p:nvPr/>
        </p:nvPicPr>
        <p:blipFill>
          <a:blip r:embed="rId3">
            <a:alphaModFix/>
          </a:blip>
          <a:stretch>
            <a:fillRect/>
          </a:stretch>
        </p:blipFill>
        <p:spPr>
          <a:xfrm>
            <a:off x="2164363" y="3861950"/>
            <a:ext cx="2410450" cy="888400"/>
          </a:xfrm>
          <a:prstGeom prst="rect">
            <a:avLst/>
          </a:prstGeom>
          <a:noFill/>
          <a:ln>
            <a:noFill/>
          </a:ln>
        </p:spPr>
      </p:pic>
      <p:pic>
        <p:nvPicPr>
          <p:cNvPr id="3" name="Google Shape;57;p13">
            <a:extLst>
              <a:ext uri="{FF2B5EF4-FFF2-40B4-BE49-F238E27FC236}">
                <a16:creationId xmlns:a16="http://schemas.microsoft.com/office/drawing/2014/main" id="{A0CE069A-DFEA-7E84-FEAF-4F729EAC3DB3}"/>
              </a:ext>
            </a:extLst>
          </p:cNvPr>
          <p:cNvPicPr preferRelativeResize="0"/>
          <p:nvPr/>
        </p:nvPicPr>
        <p:blipFill>
          <a:blip r:embed="rId4">
            <a:alphaModFix/>
          </a:blip>
          <a:stretch>
            <a:fillRect/>
          </a:stretch>
        </p:blipFill>
        <p:spPr>
          <a:xfrm>
            <a:off x="4715356" y="3939142"/>
            <a:ext cx="2675673" cy="920875"/>
          </a:xfrm>
          <a:prstGeom prst="rect">
            <a:avLst/>
          </a:prstGeom>
          <a:noFill/>
          <a:ln>
            <a:noFill/>
          </a:ln>
        </p:spPr>
      </p:pic>
      <p:pic>
        <p:nvPicPr>
          <p:cNvPr id="4" name="Google Shape;58;p13">
            <a:extLst>
              <a:ext uri="{FF2B5EF4-FFF2-40B4-BE49-F238E27FC236}">
                <a16:creationId xmlns:a16="http://schemas.microsoft.com/office/drawing/2014/main" id="{58CA7FDA-1678-67D8-54ED-657758BA82E1}"/>
              </a:ext>
            </a:extLst>
          </p:cNvPr>
          <p:cNvPicPr preferRelativeResize="0"/>
          <p:nvPr/>
        </p:nvPicPr>
        <p:blipFill>
          <a:blip r:embed="rId5">
            <a:alphaModFix/>
          </a:blip>
          <a:stretch>
            <a:fillRect/>
          </a:stretch>
        </p:blipFill>
        <p:spPr>
          <a:xfrm>
            <a:off x="7459213" y="3559286"/>
            <a:ext cx="1493761" cy="1493775"/>
          </a:xfrm>
          <a:prstGeom prst="rect">
            <a:avLst/>
          </a:prstGeom>
          <a:noFill/>
          <a:ln>
            <a:noFill/>
          </a:ln>
        </p:spPr>
      </p:pic>
      <p:pic>
        <p:nvPicPr>
          <p:cNvPr id="5" name="Google Shape;59;p13">
            <a:extLst>
              <a:ext uri="{FF2B5EF4-FFF2-40B4-BE49-F238E27FC236}">
                <a16:creationId xmlns:a16="http://schemas.microsoft.com/office/drawing/2014/main" id="{77884660-1D63-14D0-E507-07305F030201}"/>
              </a:ext>
            </a:extLst>
          </p:cNvPr>
          <p:cNvPicPr preferRelativeResize="0"/>
          <p:nvPr/>
        </p:nvPicPr>
        <p:blipFill>
          <a:blip r:embed="rId6">
            <a:alphaModFix/>
          </a:blip>
          <a:stretch>
            <a:fillRect/>
          </a:stretch>
        </p:blipFill>
        <p:spPr>
          <a:xfrm>
            <a:off x="49525" y="3780813"/>
            <a:ext cx="2037601" cy="1050625"/>
          </a:xfrm>
          <a:prstGeom prst="rect">
            <a:avLst/>
          </a:prstGeom>
          <a:noFill/>
          <a:ln>
            <a:noFill/>
          </a:ln>
        </p:spPr>
      </p:pic>
      <p:sp>
        <p:nvSpPr>
          <p:cNvPr id="6" name="TextBox 5">
            <a:extLst>
              <a:ext uri="{FF2B5EF4-FFF2-40B4-BE49-F238E27FC236}">
                <a16:creationId xmlns:a16="http://schemas.microsoft.com/office/drawing/2014/main" id="{1EFA70F6-AF6D-484B-0E64-AEFE3BF0C67B}"/>
              </a:ext>
            </a:extLst>
          </p:cNvPr>
          <p:cNvSpPr txBox="1"/>
          <p:nvPr/>
        </p:nvSpPr>
        <p:spPr>
          <a:xfrm>
            <a:off x="1803074" y="3572290"/>
            <a:ext cx="284052" cy="307777"/>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7E5907F9-8217-8A66-A8C3-BA974C2DAB73}"/>
              </a:ext>
            </a:extLst>
          </p:cNvPr>
          <p:cNvSpPr txBox="1"/>
          <p:nvPr/>
        </p:nvSpPr>
        <p:spPr>
          <a:xfrm>
            <a:off x="4287948" y="3559286"/>
            <a:ext cx="284052" cy="307777"/>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33751FE1-4B5E-413E-7CC9-64AB311D6216}"/>
              </a:ext>
            </a:extLst>
          </p:cNvPr>
          <p:cNvSpPr txBox="1"/>
          <p:nvPr/>
        </p:nvSpPr>
        <p:spPr>
          <a:xfrm>
            <a:off x="7172348" y="3559285"/>
            <a:ext cx="284052" cy="307777"/>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C72B163C-8BE7-7B05-5FCB-BCEDDC812FD7}"/>
              </a:ext>
            </a:extLst>
          </p:cNvPr>
          <p:cNvSpPr txBox="1"/>
          <p:nvPr/>
        </p:nvSpPr>
        <p:spPr>
          <a:xfrm>
            <a:off x="8810423" y="3559284"/>
            <a:ext cx="284052" cy="307777"/>
          </a:xfrm>
          <a:prstGeom prst="rect">
            <a:avLst/>
          </a:prstGeom>
          <a:noFill/>
        </p:spPr>
        <p:txBody>
          <a:bodyPr wrap="none" rtlCol="0">
            <a:spAutoFit/>
          </a:bodyPr>
          <a:lstStyle/>
          <a:p>
            <a:r>
              <a:rPr lang="en-US" dirty="0"/>
              <a:t>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23dcf2cd1d8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84" name="Google Shape;84;g23dcf2cd1d8_0_0"/>
          <p:cNvSpPr txBox="1">
            <a:spLocks noGrp="1"/>
          </p:cNvSpPr>
          <p:nvPr>
            <p:ph type="body" idx="1"/>
          </p:nvPr>
        </p:nvSpPr>
        <p:spPr>
          <a:xfrm>
            <a:off x="311700" y="1109175"/>
            <a:ext cx="7701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Flow-statistics-based ML</a:t>
            </a:r>
            <a:endParaRPr dirty="0"/>
          </a:p>
          <a:p>
            <a:pPr marL="457200" lvl="0" indent="-342900" algn="l" rtl="0">
              <a:lnSpc>
                <a:spcPct val="115000"/>
              </a:lnSpc>
              <a:spcBef>
                <a:spcPts val="0"/>
              </a:spcBef>
              <a:spcAft>
                <a:spcPts val="0"/>
              </a:spcAft>
              <a:buSzPts val="1800"/>
              <a:buChar char="●"/>
            </a:pPr>
            <a:r>
              <a:rPr lang="en" dirty="0"/>
              <a:t>Packet -Capture-based ML/DL</a:t>
            </a:r>
            <a:endParaRPr dirty="0"/>
          </a:p>
          <a:p>
            <a:pPr marL="0" lvl="0" indent="0" algn="l" rtl="0">
              <a:lnSpc>
                <a:spcPct val="115000"/>
              </a:lnSpc>
              <a:spcBef>
                <a:spcPts val="1200"/>
              </a:spcBef>
              <a:spcAft>
                <a:spcPts val="1200"/>
              </a:spcAft>
              <a:buSzPts val="1800"/>
              <a:buNone/>
            </a:pPr>
            <a:r>
              <a:rPr lang="en" dirty="0"/>
              <a:t>There is a trade-off on efficiency and performance (</a:t>
            </a:r>
            <a:r>
              <a:rPr lang="en" b="1" i="1" dirty="0"/>
              <a:t>accuracy</a:t>
            </a:r>
            <a:r>
              <a:rPr lang="en" dirty="0"/>
              <a:t>) for these efforts. </a:t>
            </a:r>
            <a:endParaRPr dirty="0"/>
          </a:p>
        </p:txBody>
      </p:sp>
      <p:sp>
        <p:nvSpPr>
          <p:cNvPr id="85" name="Google Shape;85;g23dcf2cd1d8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a:t>
            </a:fld>
            <a:endParaRPr>
              <a:solidFill>
                <a:schemeClr val="dk2"/>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Performance vs. TTD</a:t>
            </a:r>
            <a:endParaRPr/>
          </a:p>
        </p:txBody>
      </p:sp>
      <p:sp>
        <p:nvSpPr>
          <p:cNvPr id="325" name="Google Shape;325;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dirty="0"/>
              <a:t>AC-DC shows more balanced trade-offs compared to both flow-statics and packet-capture classifiers.</a:t>
            </a:r>
            <a:endParaRPr dirty="0"/>
          </a:p>
          <a:p>
            <a:pPr marL="0" lvl="0" indent="0" algn="l" rtl="0">
              <a:lnSpc>
                <a:spcPct val="115000"/>
              </a:lnSpc>
              <a:spcBef>
                <a:spcPts val="1200"/>
              </a:spcBef>
              <a:spcAft>
                <a:spcPts val="1200"/>
              </a:spcAft>
              <a:buSzPts val="1800"/>
              <a:buNone/>
            </a:pPr>
            <a:endParaRPr dirty="0"/>
          </a:p>
        </p:txBody>
      </p:sp>
      <p:sp>
        <p:nvSpPr>
          <p:cNvPr id="326" name="Google Shape;32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100</a:t>
            </a:fld>
            <a:endParaRPr>
              <a:solidFill>
                <a:schemeClr val="dk2"/>
              </a:solidFill>
            </a:endParaRPr>
          </a:p>
        </p:txBody>
      </p:sp>
      <p:pic>
        <p:nvPicPr>
          <p:cNvPr id="3" name="Picture 2" descr="A graph with blue and red dots&#10;&#10;Description automatically generated">
            <a:extLst>
              <a:ext uri="{FF2B5EF4-FFF2-40B4-BE49-F238E27FC236}">
                <a16:creationId xmlns:a16="http://schemas.microsoft.com/office/drawing/2014/main" id="{99DA070B-3B27-9FBF-F974-9F7BBD8FAA84}"/>
              </a:ext>
            </a:extLst>
          </p:cNvPr>
          <p:cNvPicPr>
            <a:picLocks noChangeAspect="1"/>
          </p:cNvPicPr>
          <p:nvPr/>
        </p:nvPicPr>
        <p:blipFill>
          <a:blip r:embed="rId3"/>
          <a:stretch>
            <a:fillRect/>
          </a:stretch>
        </p:blipFill>
        <p:spPr>
          <a:xfrm>
            <a:off x="2447116" y="1838965"/>
            <a:ext cx="4249768" cy="3304535"/>
          </a:xfrm>
          <a:prstGeom prst="rect">
            <a:avLst/>
          </a:prstGeom>
        </p:spPr>
      </p:pic>
      <p:cxnSp>
        <p:nvCxnSpPr>
          <p:cNvPr id="2" name="Straight Connector 1">
            <a:extLst>
              <a:ext uri="{FF2B5EF4-FFF2-40B4-BE49-F238E27FC236}">
                <a16:creationId xmlns:a16="http://schemas.microsoft.com/office/drawing/2014/main" id="{7BEEA4A7-7498-0151-8263-338D48F423CF}"/>
              </a:ext>
            </a:extLst>
          </p:cNvPr>
          <p:cNvCxnSpPr>
            <a:cxnSpLocks/>
          </p:cNvCxnSpPr>
          <p:nvPr/>
        </p:nvCxnSpPr>
        <p:spPr>
          <a:xfrm flipV="1">
            <a:off x="3020992" y="2037144"/>
            <a:ext cx="2361236" cy="212974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764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2" name="Google Shape;33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AC-DC under varying memory constraints and traffic rates</a:t>
            </a:r>
            <a:endParaRPr/>
          </a:p>
        </p:txBody>
      </p:sp>
      <p:sp>
        <p:nvSpPr>
          <p:cNvPr id="333" name="Google Shape;33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AC-DC capitalizes on available memory by lowering the batch size to allow for more concurrently running classifier instances, resulting in lower TTD and increased performance-to-TTD ratio.</a:t>
            </a:r>
            <a:endParaRPr/>
          </a:p>
          <a:p>
            <a:pPr marL="0" lvl="0" indent="0" algn="l" rtl="0">
              <a:lnSpc>
                <a:spcPct val="115000"/>
              </a:lnSpc>
              <a:spcBef>
                <a:spcPts val="1200"/>
              </a:spcBef>
              <a:spcAft>
                <a:spcPts val="1200"/>
              </a:spcAft>
              <a:buSzPts val="1800"/>
              <a:buNone/>
            </a:pPr>
            <a:endParaRPr/>
          </a:p>
        </p:txBody>
      </p:sp>
      <p:sp>
        <p:nvSpPr>
          <p:cNvPr id="334" name="Google Shape;33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101</a:t>
            </a:fld>
            <a:endParaRPr>
              <a:solidFill>
                <a:schemeClr val="dk2"/>
              </a:solidFill>
            </a:endParaRPr>
          </a:p>
        </p:txBody>
      </p:sp>
      <p:pic>
        <p:nvPicPr>
          <p:cNvPr id="335" name="Google Shape;335;p23"/>
          <p:cNvPicPr preferRelativeResize="0"/>
          <p:nvPr/>
        </p:nvPicPr>
        <p:blipFill>
          <a:blip r:embed="rId3">
            <a:alphaModFix/>
          </a:blip>
          <a:stretch>
            <a:fillRect/>
          </a:stretch>
        </p:blipFill>
        <p:spPr>
          <a:xfrm>
            <a:off x="2944874" y="2341425"/>
            <a:ext cx="3254249" cy="2682500"/>
          </a:xfrm>
          <a:prstGeom prst="rect">
            <a:avLst/>
          </a:prstGeom>
          <a:noFill/>
          <a:ln>
            <a:noFill/>
          </a:ln>
        </p:spPr>
      </p:pic>
    </p:spTree>
    <p:extLst>
      <p:ext uri="{BB962C8B-B14F-4D97-AF65-F5344CB8AC3E}">
        <p14:creationId xmlns:p14="http://schemas.microsoft.com/office/powerpoint/2010/main" val="30061862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AC-DC under varying memory constraints and traffic rates</a:t>
            </a:r>
            <a:endParaRPr/>
          </a:p>
          <a:p>
            <a:pPr marL="0" lvl="0" indent="0" algn="l" rtl="0">
              <a:lnSpc>
                <a:spcPct val="100000"/>
              </a:lnSpc>
              <a:spcBef>
                <a:spcPts val="0"/>
              </a:spcBef>
              <a:spcAft>
                <a:spcPts val="0"/>
              </a:spcAft>
              <a:buSzPct val="111111"/>
              <a:buNone/>
            </a:pPr>
            <a:endParaRPr/>
          </a:p>
        </p:txBody>
      </p:sp>
      <p:sp>
        <p:nvSpPr>
          <p:cNvPr id="341" name="Google Shape;341;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AC-DC increases batch size facing increasing traffic rate to conform to insufficient memory availability.</a:t>
            </a:r>
            <a:endParaRPr/>
          </a:p>
          <a:p>
            <a:pPr marL="0" lvl="0" indent="0" algn="l" rtl="0">
              <a:lnSpc>
                <a:spcPct val="115000"/>
              </a:lnSpc>
              <a:spcBef>
                <a:spcPts val="1200"/>
              </a:spcBef>
              <a:spcAft>
                <a:spcPts val="1200"/>
              </a:spcAft>
              <a:buSzPts val="1800"/>
              <a:buNone/>
            </a:pPr>
            <a:endParaRPr/>
          </a:p>
        </p:txBody>
      </p:sp>
      <p:sp>
        <p:nvSpPr>
          <p:cNvPr id="342" name="Google Shape;34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102</a:t>
            </a:fld>
            <a:endParaRPr>
              <a:solidFill>
                <a:schemeClr val="dk2"/>
              </a:solidFill>
            </a:endParaRPr>
          </a:p>
        </p:txBody>
      </p:sp>
      <p:pic>
        <p:nvPicPr>
          <p:cNvPr id="343" name="Google Shape;343;p24"/>
          <p:cNvPicPr preferRelativeResize="0"/>
          <p:nvPr/>
        </p:nvPicPr>
        <p:blipFill>
          <a:blip r:embed="rId3">
            <a:alphaModFix/>
          </a:blip>
          <a:stretch>
            <a:fillRect/>
          </a:stretch>
        </p:blipFill>
        <p:spPr>
          <a:xfrm>
            <a:off x="2683400" y="2794371"/>
            <a:ext cx="3777201" cy="1827100"/>
          </a:xfrm>
          <a:prstGeom prst="rect">
            <a:avLst/>
          </a:prstGeom>
          <a:noFill/>
          <a:ln>
            <a:noFill/>
          </a:ln>
        </p:spPr>
      </p:pic>
    </p:spTree>
    <p:extLst>
      <p:ext uri="{BB962C8B-B14F-4D97-AF65-F5344CB8AC3E}">
        <p14:creationId xmlns:p14="http://schemas.microsoft.com/office/powerpoint/2010/main" val="3810891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12301c0ec8_0_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 summarize</a:t>
            </a:r>
            <a:endParaRPr/>
          </a:p>
        </p:txBody>
      </p:sp>
      <p:sp>
        <p:nvSpPr>
          <p:cNvPr id="349" name="Google Shape;349;g212301c0ec8_0_138"/>
          <p:cNvSpPr txBox="1">
            <a:spLocks noGrp="1"/>
          </p:cNvSpPr>
          <p:nvPr>
            <p:ph type="body" idx="1"/>
          </p:nvPr>
        </p:nvSpPr>
        <p:spPr>
          <a:xfrm>
            <a:off x="63050" y="1201650"/>
            <a:ext cx="41769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We identify the bottleneck to optimize performance efficiency trade-off for traffic classification.</a:t>
            </a:r>
            <a:endParaRPr dirty="0"/>
          </a:p>
        </p:txBody>
      </p:sp>
      <p:sp>
        <p:nvSpPr>
          <p:cNvPr id="350" name="Google Shape;350;g212301c0ec8_0_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103</a:t>
            </a:fld>
            <a:endParaRPr>
              <a:solidFill>
                <a:schemeClr val="dk2"/>
              </a:solidFill>
            </a:endParaRPr>
          </a:p>
        </p:txBody>
      </p:sp>
      <p:pic>
        <p:nvPicPr>
          <p:cNvPr id="2" name="Picture 1" descr="A graph with blue and red dots&#10;&#10;Description automatically generated">
            <a:extLst>
              <a:ext uri="{FF2B5EF4-FFF2-40B4-BE49-F238E27FC236}">
                <a16:creationId xmlns:a16="http://schemas.microsoft.com/office/drawing/2014/main" id="{0AF6FAD2-6D0D-DAC0-A3AC-4D48C874E37D}"/>
              </a:ext>
            </a:extLst>
          </p:cNvPr>
          <p:cNvPicPr>
            <a:picLocks noChangeAspect="1"/>
          </p:cNvPicPr>
          <p:nvPr/>
        </p:nvPicPr>
        <p:blipFill>
          <a:blip r:embed="rId3"/>
          <a:stretch>
            <a:fillRect/>
          </a:stretch>
        </p:blipFill>
        <p:spPr>
          <a:xfrm>
            <a:off x="4572000" y="1017725"/>
            <a:ext cx="4249768" cy="3304535"/>
          </a:xfrm>
          <a:prstGeom prst="rect">
            <a:avLst/>
          </a:prstGeom>
        </p:spPr>
      </p:pic>
      <p:cxnSp>
        <p:nvCxnSpPr>
          <p:cNvPr id="3" name="Straight Connector 2">
            <a:extLst>
              <a:ext uri="{FF2B5EF4-FFF2-40B4-BE49-F238E27FC236}">
                <a16:creationId xmlns:a16="http://schemas.microsoft.com/office/drawing/2014/main" id="{3FEEBDED-F09E-2FB8-716B-D3EAF9F40C4F}"/>
              </a:ext>
            </a:extLst>
          </p:cNvPr>
          <p:cNvCxnSpPr>
            <a:cxnSpLocks/>
          </p:cNvCxnSpPr>
          <p:nvPr/>
        </p:nvCxnSpPr>
        <p:spPr>
          <a:xfrm flipV="1">
            <a:off x="5145876" y="1215904"/>
            <a:ext cx="2361236" cy="212974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17029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12301c0ec8_0_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 summarize</a:t>
            </a:r>
            <a:endParaRPr/>
          </a:p>
        </p:txBody>
      </p:sp>
      <p:sp>
        <p:nvSpPr>
          <p:cNvPr id="349" name="Google Shape;349;g212301c0ec8_0_138"/>
          <p:cNvSpPr txBox="1">
            <a:spLocks noGrp="1"/>
          </p:cNvSpPr>
          <p:nvPr>
            <p:ph type="body" idx="1"/>
          </p:nvPr>
        </p:nvSpPr>
        <p:spPr>
          <a:xfrm>
            <a:off x="63050" y="1201650"/>
            <a:ext cx="41769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We identify the bottleneck to optimize performance efficiency trade-off for traffic classification.</a:t>
            </a:r>
            <a:endParaRPr dirty="0"/>
          </a:p>
          <a:p>
            <a:pPr marL="457200" lvl="0" indent="-342900" algn="l" rtl="0">
              <a:lnSpc>
                <a:spcPct val="115000"/>
              </a:lnSpc>
              <a:spcBef>
                <a:spcPts val="0"/>
              </a:spcBef>
              <a:spcAft>
                <a:spcPts val="0"/>
              </a:spcAft>
              <a:buSzPts val="1800"/>
              <a:buChar char="●"/>
            </a:pPr>
            <a:r>
              <a:rPr lang="en" dirty="0"/>
              <a:t>We design the Adaptive Constraint-Driven Classification (AC-DC) framework to determine best reactions based on system constraints.</a:t>
            </a:r>
            <a:endParaRPr dirty="0"/>
          </a:p>
        </p:txBody>
      </p:sp>
      <p:sp>
        <p:nvSpPr>
          <p:cNvPr id="350" name="Google Shape;350;g212301c0ec8_0_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104</a:t>
            </a:fld>
            <a:endParaRPr>
              <a:solidFill>
                <a:schemeClr val="dk2"/>
              </a:solidFill>
            </a:endParaRPr>
          </a:p>
        </p:txBody>
      </p:sp>
      <p:pic>
        <p:nvPicPr>
          <p:cNvPr id="2" name="Picture 1" descr="A graph with blue and red dots&#10;&#10;Description automatically generated">
            <a:extLst>
              <a:ext uri="{FF2B5EF4-FFF2-40B4-BE49-F238E27FC236}">
                <a16:creationId xmlns:a16="http://schemas.microsoft.com/office/drawing/2014/main" id="{AAF7286A-5816-EC04-1843-64AC21AB06E3}"/>
              </a:ext>
            </a:extLst>
          </p:cNvPr>
          <p:cNvPicPr>
            <a:picLocks noChangeAspect="1"/>
          </p:cNvPicPr>
          <p:nvPr/>
        </p:nvPicPr>
        <p:blipFill>
          <a:blip r:embed="rId3"/>
          <a:stretch>
            <a:fillRect/>
          </a:stretch>
        </p:blipFill>
        <p:spPr>
          <a:xfrm>
            <a:off x="4572000" y="1017725"/>
            <a:ext cx="4249768" cy="3304535"/>
          </a:xfrm>
          <a:prstGeom prst="rect">
            <a:avLst/>
          </a:prstGeom>
        </p:spPr>
      </p:pic>
      <p:cxnSp>
        <p:nvCxnSpPr>
          <p:cNvPr id="3" name="Straight Connector 2">
            <a:extLst>
              <a:ext uri="{FF2B5EF4-FFF2-40B4-BE49-F238E27FC236}">
                <a16:creationId xmlns:a16="http://schemas.microsoft.com/office/drawing/2014/main" id="{9433000E-129D-2669-96FB-1FF42DCF0371}"/>
              </a:ext>
            </a:extLst>
          </p:cNvPr>
          <p:cNvCxnSpPr>
            <a:cxnSpLocks/>
          </p:cNvCxnSpPr>
          <p:nvPr/>
        </p:nvCxnSpPr>
        <p:spPr>
          <a:xfrm flipV="1">
            <a:off x="5145876" y="1215904"/>
            <a:ext cx="2361236" cy="212974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4605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12301c0ec8_0_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 summarize</a:t>
            </a:r>
            <a:endParaRPr/>
          </a:p>
        </p:txBody>
      </p:sp>
      <p:sp>
        <p:nvSpPr>
          <p:cNvPr id="349" name="Google Shape;349;g212301c0ec8_0_138"/>
          <p:cNvSpPr txBox="1">
            <a:spLocks noGrp="1"/>
          </p:cNvSpPr>
          <p:nvPr>
            <p:ph type="body" idx="1"/>
          </p:nvPr>
        </p:nvSpPr>
        <p:spPr>
          <a:xfrm>
            <a:off x="63050" y="1201650"/>
            <a:ext cx="4176900" cy="3416400"/>
          </a:xfrm>
          <a:prstGeom prst="rect">
            <a:avLst/>
          </a:prstGeom>
          <a:noFill/>
          <a:ln>
            <a:noFill/>
          </a:ln>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SzPts val="1800"/>
              <a:buChar char="●"/>
            </a:pPr>
            <a:r>
              <a:rPr lang="en" dirty="0"/>
              <a:t>We identify the bottleneck to optimize performance efficiency trade-off for traffic classification.</a:t>
            </a:r>
            <a:endParaRPr dirty="0"/>
          </a:p>
          <a:p>
            <a:pPr marL="457200" lvl="0" indent="-342900" algn="l" rtl="0">
              <a:lnSpc>
                <a:spcPct val="115000"/>
              </a:lnSpc>
              <a:spcBef>
                <a:spcPts val="0"/>
              </a:spcBef>
              <a:spcAft>
                <a:spcPts val="0"/>
              </a:spcAft>
              <a:buSzPts val="1800"/>
              <a:buChar char="●"/>
            </a:pPr>
            <a:r>
              <a:rPr lang="en" dirty="0"/>
              <a:t>We design the Adaptive Constraint-Driven Classification (AC-DC) framework to determine best reactions based on system constraints.</a:t>
            </a:r>
            <a:endParaRPr dirty="0"/>
          </a:p>
          <a:p>
            <a:pPr marL="457200" lvl="0" indent="-342900" algn="l" rtl="0">
              <a:lnSpc>
                <a:spcPct val="115000"/>
              </a:lnSpc>
              <a:spcBef>
                <a:spcPts val="0"/>
              </a:spcBef>
              <a:spcAft>
                <a:spcPts val="0"/>
              </a:spcAft>
              <a:buSzPts val="1800"/>
              <a:buChar char="●"/>
            </a:pPr>
            <a:r>
              <a:rPr lang="en" dirty="0"/>
              <a:t>We holistically evaluate AC-DC on different tasks, showing improved performance and faster processing rates.</a:t>
            </a:r>
            <a:endParaRPr dirty="0"/>
          </a:p>
        </p:txBody>
      </p:sp>
      <p:sp>
        <p:nvSpPr>
          <p:cNvPr id="350" name="Google Shape;350;g212301c0ec8_0_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105</a:t>
            </a:fld>
            <a:endParaRPr>
              <a:solidFill>
                <a:schemeClr val="dk2"/>
              </a:solidFill>
            </a:endParaRPr>
          </a:p>
        </p:txBody>
      </p:sp>
      <p:pic>
        <p:nvPicPr>
          <p:cNvPr id="4" name="Picture 3" descr="A graph with blue and red dots&#10;&#10;Description automatically generated">
            <a:extLst>
              <a:ext uri="{FF2B5EF4-FFF2-40B4-BE49-F238E27FC236}">
                <a16:creationId xmlns:a16="http://schemas.microsoft.com/office/drawing/2014/main" id="{8F79ABED-3010-5512-CCAA-513D7BDB683E}"/>
              </a:ext>
            </a:extLst>
          </p:cNvPr>
          <p:cNvPicPr>
            <a:picLocks noChangeAspect="1"/>
          </p:cNvPicPr>
          <p:nvPr/>
        </p:nvPicPr>
        <p:blipFill>
          <a:blip r:embed="rId3"/>
          <a:stretch>
            <a:fillRect/>
          </a:stretch>
        </p:blipFill>
        <p:spPr>
          <a:xfrm>
            <a:off x="4572000" y="1017725"/>
            <a:ext cx="4249768" cy="3304535"/>
          </a:xfrm>
          <a:prstGeom prst="rect">
            <a:avLst/>
          </a:prstGeom>
        </p:spPr>
      </p:pic>
      <p:cxnSp>
        <p:nvCxnSpPr>
          <p:cNvPr id="5" name="Straight Connector 4">
            <a:extLst>
              <a:ext uri="{FF2B5EF4-FFF2-40B4-BE49-F238E27FC236}">
                <a16:creationId xmlns:a16="http://schemas.microsoft.com/office/drawing/2014/main" id="{5A22CA1A-BC6E-B703-C3D3-5EA1629DBA3F}"/>
              </a:ext>
            </a:extLst>
          </p:cNvPr>
          <p:cNvCxnSpPr>
            <a:cxnSpLocks/>
          </p:cNvCxnSpPr>
          <p:nvPr/>
        </p:nvCxnSpPr>
        <p:spPr>
          <a:xfrm flipV="1">
            <a:off x="5145876" y="1215904"/>
            <a:ext cx="2361236" cy="212974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3055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 sz="2880"/>
              <a:t>Thanks! Questions?</a:t>
            </a:r>
            <a:endParaRPr sz="2880"/>
          </a:p>
        </p:txBody>
      </p:sp>
      <p:sp>
        <p:nvSpPr>
          <p:cNvPr id="358" name="Google Shape;35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106</a:t>
            </a:fld>
            <a:endParaRPr>
              <a:solidFill>
                <a:schemeClr val="dk2"/>
              </a:solidFill>
            </a:endParaRPr>
          </a:p>
        </p:txBody>
      </p:sp>
    </p:spTree>
    <p:extLst>
      <p:ext uri="{BB962C8B-B14F-4D97-AF65-F5344CB8AC3E}">
        <p14:creationId xmlns:p14="http://schemas.microsoft.com/office/powerpoint/2010/main" val="451782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g212301c0ec8_0_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92" name="Google Shape;192;g212301c0ec8_0_61"/>
          <p:cNvSpPr txBox="1">
            <a:spLocks noGrp="1"/>
          </p:cNvSpPr>
          <p:nvPr>
            <p:ph type="body" idx="1"/>
          </p:nvPr>
        </p:nvSpPr>
        <p:spPr>
          <a:xfrm>
            <a:off x="311700" y="99994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1200"/>
              </a:spcBef>
              <a:spcAft>
                <a:spcPts val="0"/>
              </a:spcAft>
              <a:buSzPts val="1800"/>
              <a:buNone/>
            </a:pPr>
            <a:r>
              <a:rPr lang="en" dirty="0"/>
              <a:t>An ensemble framework to curate a pool of classifiers, each with varying feature requirements and, therefore, different performance-efficiency trade-offs.</a:t>
            </a:r>
            <a:endParaRPr dirty="0"/>
          </a:p>
        </p:txBody>
      </p:sp>
      <p:sp>
        <p:nvSpPr>
          <p:cNvPr id="193" name="Google Shape;193;g212301c0ec8_0_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107</a:t>
            </a:fld>
            <a:endParaRPr>
              <a:solidFill>
                <a:schemeClr val="dk2"/>
              </a:solidFill>
            </a:endParaRPr>
          </a:p>
        </p:txBody>
      </p:sp>
      <p:pic>
        <p:nvPicPr>
          <p:cNvPr id="2" name="Google Shape;201;p13">
            <a:extLst>
              <a:ext uri="{FF2B5EF4-FFF2-40B4-BE49-F238E27FC236}">
                <a16:creationId xmlns:a16="http://schemas.microsoft.com/office/drawing/2014/main" id="{A6FF6C5F-F550-EEBE-5E2A-0D1375D8E03F}"/>
              </a:ext>
            </a:extLst>
          </p:cNvPr>
          <p:cNvPicPr preferRelativeResize="0"/>
          <p:nvPr/>
        </p:nvPicPr>
        <p:blipFill>
          <a:blip r:embed="rId3">
            <a:alphaModFix/>
          </a:blip>
          <a:stretch>
            <a:fillRect/>
          </a:stretch>
        </p:blipFill>
        <p:spPr>
          <a:xfrm>
            <a:off x="0" y="2150882"/>
            <a:ext cx="9144000" cy="2659063"/>
          </a:xfrm>
          <a:prstGeom prst="rect">
            <a:avLst/>
          </a:prstGeom>
          <a:noFill/>
          <a:ln>
            <a:noFill/>
          </a:ln>
        </p:spPr>
      </p:pic>
      <p:sp>
        <p:nvSpPr>
          <p:cNvPr id="3" name="Frame 2">
            <a:extLst>
              <a:ext uri="{FF2B5EF4-FFF2-40B4-BE49-F238E27FC236}">
                <a16:creationId xmlns:a16="http://schemas.microsoft.com/office/drawing/2014/main" id="{D6D057E9-20B1-F5F2-F924-6B20ACF02430}"/>
              </a:ext>
            </a:extLst>
          </p:cNvPr>
          <p:cNvSpPr/>
          <p:nvPr/>
        </p:nvSpPr>
        <p:spPr>
          <a:xfrm>
            <a:off x="2568102" y="2168662"/>
            <a:ext cx="1575881" cy="1535901"/>
          </a:xfrm>
          <a:prstGeom prst="frame">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2381127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45" name="Google Shape;145;g212301c0ec8_0_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b="1" dirty="0"/>
              <a:t>Previous Assumption*</a:t>
            </a:r>
            <a:r>
              <a:rPr lang="en-US" dirty="0"/>
              <a:t>: A new classifier instance is called every second to classify all flows collected from the previous second.</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108</a:t>
            </a:fld>
            <a:endParaRPr>
              <a:solidFill>
                <a:schemeClr val="dk2"/>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45" name="Google Shape;145;g212301c0ec8_0_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b="1" dirty="0"/>
              <a:t>Previous Assumption*</a:t>
            </a:r>
            <a:r>
              <a:rPr lang="en-US" dirty="0"/>
              <a:t>: A new classifier instance is called every second to classify all flows collected from the previous second.</a:t>
            </a:r>
          </a:p>
          <a:p>
            <a:pPr marL="114300" lvl="0" indent="0" algn="l" rtl="0">
              <a:lnSpc>
                <a:spcPct val="115000"/>
              </a:lnSpc>
              <a:spcBef>
                <a:spcPts val="0"/>
              </a:spcBef>
              <a:spcAft>
                <a:spcPts val="0"/>
              </a:spcAft>
              <a:buSzPts val="1800"/>
              <a:buNone/>
            </a:pPr>
            <a:endParaRPr lang="en" b="1" dirty="0"/>
          </a:p>
          <a:p>
            <a:pPr marL="457200" lvl="0" indent="-342900" algn="l" rtl="0">
              <a:lnSpc>
                <a:spcPct val="115000"/>
              </a:lnSpc>
              <a:spcBef>
                <a:spcPts val="0"/>
              </a:spcBef>
              <a:spcAft>
                <a:spcPts val="0"/>
              </a:spcAft>
              <a:buSzPts val="1800"/>
              <a:buChar char="●"/>
            </a:pPr>
            <a:r>
              <a:rPr lang="en" dirty="0"/>
              <a:t>We emphasize on </a:t>
            </a:r>
            <a:r>
              <a:rPr lang="en" b="1" dirty="0"/>
              <a:t>Dynamic Batch Size</a:t>
            </a:r>
            <a:r>
              <a:rPr lang="en" dirty="0"/>
              <a:t>: </a:t>
            </a:r>
            <a:endParaRPr dirty="0"/>
          </a:p>
          <a:p>
            <a:pPr marL="914400" lvl="1" indent="-317500" algn="l" rtl="0">
              <a:lnSpc>
                <a:spcPct val="115000"/>
              </a:lnSpc>
              <a:spcBef>
                <a:spcPts val="0"/>
              </a:spcBef>
              <a:spcAft>
                <a:spcPts val="0"/>
              </a:spcAft>
              <a:buSzPts val="1400"/>
              <a:buChar char="○"/>
            </a:pPr>
            <a:r>
              <a:rPr lang="en" dirty="0"/>
              <a:t>The number of flows to process features for before ingesting the processed flows and executing an instance of the classifier.</a:t>
            </a:r>
            <a:endParaRPr dirty="0"/>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109</a:t>
            </a:fld>
            <a:endParaRPr>
              <a:solidFill>
                <a:schemeClr val="dk2"/>
              </a:solidFill>
            </a:endParaRPr>
          </a:p>
        </p:txBody>
      </p:sp>
    </p:spTree>
    <p:extLst>
      <p:ext uri="{BB962C8B-B14F-4D97-AF65-F5344CB8AC3E}">
        <p14:creationId xmlns:p14="http://schemas.microsoft.com/office/powerpoint/2010/main" val="364611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Content</a:t>
            </a:r>
            <a:endParaRPr/>
          </a:p>
        </p:txBody>
      </p:sp>
      <p:sp>
        <p:nvSpPr>
          <p:cNvPr id="116" name="Google Shape;116;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74650" algn="l" rtl="0">
              <a:lnSpc>
                <a:spcPct val="115000"/>
              </a:lnSpc>
              <a:spcBef>
                <a:spcPts val="0"/>
              </a:spcBef>
              <a:spcAft>
                <a:spcPts val="0"/>
              </a:spcAft>
              <a:buSzPts val="2300"/>
              <a:buChar char="●"/>
            </a:pPr>
            <a:r>
              <a:rPr lang="en" sz="2300" b="1" i="1" dirty="0"/>
              <a:t>Trade-off demonstration</a:t>
            </a:r>
            <a:endParaRPr sz="2300" b="1" i="1" dirty="0"/>
          </a:p>
          <a:p>
            <a:pPr marL="45720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dirty="0"/>
              <a:t>Framework design</a:t>
            </a:r>
            <a:endParaRPr sz="2300" dirty="0"/>
          </a:p>
          <a:p>
            <a:pPr marL="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dirty="0"/>
              <a:t>Evaluation results</a:t>
            </a:r>
            <a:endParaRPr sz="2300" dirty="0"/>
          </a:p>
        </p:txBody>
      </p:sp>
      <p:sp>
        <p:nvSpPr>
          <p:cNvPr id="117" name="Google Shape;11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a:t>
            </a:fld>
            <a:endParaRPr>
              <a:solidFill>
                <a:schemeClr val="dk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45" name="Google Shape;145;g212301c0ec8_0_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110</a:t>
            </a:fld>
            <a:endParaRPr>
              <a:solidFill>
                <a:schemeClr val="dk2"/>
              </a:solidFill>
            </a:endParaRPr>
          </a:p>
        </p:txBody>
      </p:sp>
    </p:spTree>
    <p:extLst>
      <p:ext uri="{BB962C8B-B14F-4D97-AF65-F5344CB8AC3E}">
        <p14:creationId xmlns:p14="http://schemas.microsoft.com/office/powerpoint/2010/main" val="23848536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45" name="Google Shape;145;g212301c0ec8_0_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a:p>
            <a:endParaRPr lang="en" dirty="0">
              <a:sym typeface="Wingdings" pitchFamily="2" charset="2"/>
            </a:endParaRPr>
          </a:p>
          <a:p>
            <a:r>
              <a:rPr lang="en" dirty="0">
                <a:sym typeface="Wingdings" pitchFamily="2" charset="2"/>
              </a:rPr>
              <a:t>Larger batch size  higher TTD and less concurrent classifier instances</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111</a:t>
            </a:fld>
            <a:endParaRPr>
              <a:solidFill>
                <a:schemeClr val="dk2"/>
              </a:solidFill>
            </a:endParaRPr>
          </a:p>
        </p:txBody>
      </p:sp>
    </p:spTree>
    <p:extLst>
      <p:ext uri="{BB962C8B-B14F-4D97-AF65-F5344CB8AC3E}">
        <p14:creationId xmlns:p14="http://schemas.microsoft.com/office/powerpoint/2010/main" val="16698056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45" name="Google Shape;145;g212301c0ec8_0_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a:p>
            <a:endParaRPr lang="en" dirty="0">
              <a:sym typeface="Wingdings" pitchFamily="2" charset="2"/>
            </a:endParaRPr>
          </a:p>
          <a:p>
            <a:r>
              <a:rPr lang="en" dirty="0">
                <a:sym typeface="Wingdings" pitchFamily="2" charset="2"/>
              </a:rPr>
              <a:t>Larger batch size  higher TTD and less concurrent classifier instances</a:t>
            </a:r>
          </a:p>
          <a:p>
            <a:endParaRPr lang="en" dirty="0">
              <a:sym typeface="Wingdings" pitchFamily="2" charset="2"/>
            </a:endParaRPr>
          </a:p>
          <a:p>
            <a:r>
              <a:rPr lang="en" dirty="0">
                <a:sym typeface="Wingdings" pitchFamily="2" charset="2"/>
              </a:rPr>
              <a:t>Smaller batch size  lower TTD and more concurrent classifier instances</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112</a:t>
            </a:fld>
            <a:endParaRPr>
              <a:solidFill>
                <a:schemeClr val="dk2"/>
              </a:solidFill>
            </a:endParaRPr>
          </a:p>
        </p:txBody>
      </p:sp>
    </p:spTree>
    <p:extLst>
      <p:ext uri="{BB962C8B-B14F-4D97-AF65-F5344CB8AC3E}">
        <p14:creationId xmlns:p14="http://schemas.microsoft.com/office/powerpoint/2010/main" val="4063539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g212301c0ec8_0_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92" name="Google Shape;192;g212301c0ec8_0_61"/>
          <p:cNvSpPr txBox="1">
            <a:spLocks noGrp="1"/>
          </p:cNvSpPr>
          <p:nvPr>
            <p:ph type="body" idx="1"/>
          </p:nvPr>
        </p:nvSpPr>
        <p:spPr>
          <a:xfrm>
            <a:off x="311700" y="99994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1200"/>
              </a:spcBef>
              <a:spcAft>
                <a:spcPts val="0"/>
              </a:spcAft>
              <a:buSzPts val="1800"/>
              <a:buNone/>
            </a:pPr>
            <a:r>
              <a:rPr lang="en" dirty="0"/>
              <a:t>An ensemble approach to curate a pool of classifiers, each with varying feature requirements and, therefore, different performance-efficiency trade-offs.</a:t>
            </a:r>
            <a:endParaRPr dirty="0"/>
          </a:p>
        </p:txBody>
      </p:sp>
      <p:sp>
        <p:nvSpPr>
          <p:cNvPr id="193" name="Google Shape;193;g212301c0ec8_0_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113</a:t>
            </a:fld>
            <a:endParaRPr>
              <a:solidFill>
                <a:schemeClr val="dk2"/>
              </a:solidFill>
            </a:endParaRPr>
          </a:p>
        </p:txBody>
      </p:sp>
      <p:pic>
        <p:nvPicPr>
          <p:cNvPr id="2" name="Google Shape;201;p13">
            <a:extLst>
              <a:ext uri="{FF2B5EF4-FFF2-40B4-BE49-F238E27FC236}">
                <a16:creationId xmlns:a16="http://schemas.microsoft.com/office/drawing/2014/main" id="{A6FF6C5F-F550-EEBE-5E2A-0D1375D8E03F}"/>
              </a:ext>
            </a:extLst>
          </p:cNvPr>
          <p:cNvPicPr preferRelativeResize="0"/>
          <p:nvPr/>
        </p:nvPicPr>
        <p:blipFill>
          <a:blip r:embed="rId3">
            <a:alphaModFix/>
          </a:blip>
          <a:stretch>
            <a:fillRect/>
          </a:stretch>
        </p:blipFill>
        <p:spPr>
          <a:xfrm>
            <a:off x="0" y="2150882"/>
            <a:ext cx="9144000" cy="2659063"/>
          </a:xfrm>
          <a:prstGeom prst="rect">
            <a:avLst/>
          </a:prstGeom>
          <a:noFill/>
          <a:ln>
            <a:noFill/>
          </a:ln>
        </p:spPr>
      </p:pic>
      <p:sp>
        <p:nvSpPr>
          <p:cNvPr id="3" name="Frame 2">
            <a:extLst>
              <a:ext uri="{FF2B5EF4-FFF2-40B4-BE49-F238E27FC236}">
                <a16:creationId xmlns:a16="http://schemas.microsoft.com/office/drawing/2014/main" id="{D6D057E9-20B1-F5F2-F924-6B20ACF02430}"/>
              </a:ext>
            </a:extLst>
          </p:cNvPr>
          <p:cNvSpPr/>
          <p:nvPr/>
        </p:nvSpPr>
        <p:spPr>
          <a:xfrm>
            <a:off x="3443384" y="1953718"/>
            <a:ext cx="2509944" cy="1878980"/>
          </a:xfrm>
          <a:prstGeom prst="frame">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7819559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07" name="Google Shape;207;p14"/>
          <p:cNvSpPr txBox="1">
            <a:spLocks noGrp="1"/>
          </p:cNvSpPr>
          <p:nvPr>
            <p:ph type="body" idx="1"/>
          </p:nvPr>
        </p:nvSpPr>
        <p:spPr>
          <a:xfrm>
            <a:off x="311700" y="1246825"/>
            <a:ext cx="8520600" cy="3809992"/>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1200"/>
              </a:spcBef>
              <a:spcAft>
                <a:spcPts val="1200"/>
              </a:spcAft>
              <a:buSzPts val="1800"/>
              <a:buNone/>
            </a:pPr>
            <a:endParaRPr dirty="0"/>
          </a:p>
        </p:txBody>
      </p:sp>
      <p:sp>
        <p:nvSpPr>
          <p:cNvPr id="208" name="Google Shape;20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114</a:t>
            </a:fld>
            <a:endParaRPr>
              <a:solidFill>
                <a:schemeClr val="dk2"/>
              </a:solidFill>
            </a:endParaRPr>
          </a:p>
        </p:txBody>
      </p:sp>
      <p:pic>
        <p:nvPicPr>
          <p:cNvPr id="4" name="Picture 3">
            <a:extLst>
              <a:ext uri="{FF2B5EF4-FFF2-40B4-BE49-F238E27FC236}">
                <a16:creationId xmlns:a16="http://schemas.microsoft.com/office/drawing/2014/main" id="{5D83D95D-7085-7EE1-E69E-DE72ECC4D272}"/>
              </a:ext>
            </a:extLst>
          </p:cNvPr>
          <p:cNvPicPr>
            <a:picLocks noChangeAspect="1"/>
          </p:cNvPicPr>
          <p:nvPr/>
        </p:nvPicPr>
        <p:blipFill>
          <a:blip r:embed="rId3"/>
          <a:stretch>
            <a:fillRect/>
          </a:stretch>
        </p:blipFill>
        <p:spPr>
          <a:xfrm>
            <a:off x="2641600" y="1435100"/>
            <a:ext cx="3860800" cy="22733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07" name="Google Shape;207;p14"/>
          <p:cNvSpPr txBox="1">
            <a:spLocks noGrp="1"/>
          </p:cNvSpPr>
          <p:nvPr>
            <p:ph type="body" idx="1"/>
          </p:nvPr>
        </p:nvSpPr>
        <p:spPr>
          <a:xfrm>
            <a:off x="311700" y="1246825"/>
            <a:ext cx="8520600" cy="3809992"/>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r>
              <a:rPr lang="en" dirty="0"/>
              <a:t>Packet capture feature representation </a:t>
            </a:r>
            <a:r>
              <a:rPr lang="en" dirty="0">
                <a:sym typeface="Wingdings" pitchFamily="2" charset="2"/>
              </a:rPr>
              <a:t></a:t>
            </a:r>
            <a:r>
              <a:rPr lang="en" dirty="0"/>
              <a:t> </a:t>
            </a:r>
            <a:r>
              <a:rPr lang="en" dirty="0" err="1"/>
              <a:t>nPrint</a:t>
            </a:r>
            <a:r>
              <a:rPr lang="en" dirty="0"/>
              <a:t> bits</a:t>
            </a:r>
            <a:endParaRPr dirty="0"/>
          </a:p>
        </p:txBody>
      </p:sp>
      <p:sp>
        <p:nvSpPr>
          <p:cNvPr id="208" name="Google Shape;20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115</a:t>
            </a:fld>
            <a:endParaRPr>
              <a:solidFill>
                <a:schemeClr val="dk2"/>
              </a:solidFill>
            </a:endParaRPr>
          </a:p>
        </p:txBody>
      </p:sp>
      <p:pic>
        <p:nvPicPr>
          <p:cNvPr id="4" name="Picture 3">
            <a:extLst>
              <a:ext uri="{FF2B5EF4-FFF2-40B4-BE49-F238E27FC236}">
                <a16:creationId xmlns:a16="http://schemas.microsoft.com/office/drawing/2014/main" id="{5D83D95D-7085-7EE1-E69E-DE72ECC4D272}"/>
              </a:ext>
            </a:extLst>
          </p:cNvPr>
          <p:cNvPicPr>
            <a:picLocks noChangeAspect="1"/>
          </p:cNvPicPr>
          <p:nvPr/>
        </p:nvPicPr>
        <p:blipFill>
          <a:blip r:embed="rId3"/>
          <a:stretch>
            <a:fillRect/>
          </a:stretch>
        </p:blipFill>
        <p:spPr>
          <a:xfrm>
            <a:off x="2641600" y="1435100"/>
            <a:ext cx="3860800" cy="2273300"/>
          </a:xfrm>
          <a:prstGeom prst="rect">
            <a:avLst/>
          </a:prstGeom>
        </p:spPr>
      </p:pic>
    </p:spTree>
    <p:extLst>
      <p:ext uri="{BB962C8B-B14F-4D97-AF65-F5344CB8AC3E}">
        <p14:creationId xmlns:p14="http://schemas.microsoft.com/office/powerpoint/2010/main" val="1835462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07" name="Google Shape;207;p14"/>
          <p:cNvSpPr txBox="1">
            <a:spLocks noGrp="1"/>
          </p:cNvSpPr>
          <p:nvPr>
            <p:ph type="body" idx="1"/>
          </p:nvPr>
        </p:nvSpPr>
        <p:spPr>
          <a:xfrm>
            <a:off x="311700" y="1246825"/>
            <a:ext cx="8520600" cy="3809992"/>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0"/>
              </a:spcBef>
              <a:spcAft>
                <a:spcPts val="0"/>
              </a:spcAft>
              <a:buSzPts val="1800"/>
              <a:buNone/>
            </a:pPr>
            <a:endParaRPr lang="en" dirty="0"/>
          </a:p>
          <a:p>
            <a:pPr marL="0" lvl="0" indent="0" algn="l" rtl="0">
              <a:lnSpc>
                <a:spcPct val="115000"/>
              </a:lnSpc>
              <a:spcBef>
                <a:spcPts val="1200"/>
              </a:spcBef>
              <a:spcAft>
                <a:spcPts val="0"/>
              </a:spcAft>
              <a:buSzPts val="1800"/>
              <a:buNone/>
            </a:pPr>
            <a:endParaRPr lang="en" dirty="0"/>
          </a:p>
          <a:p>
            <a:pPr marL="0" lvl="0" indent="0" algn="l" rtl="0">
              <a:lnSpc>
                <a:spcPct val="115000"/>
              </a:lnSpc>
              <a:spcBef>
                <a:spcPts val="1200"/>
              </a:spcBef>
              <a:spcAft>
                <a:spcPts val="0"/>
              </a:spcAft>
              <a:buSzPts val="1800"/>
              <a:buNone/>
            </a:pPr>
            <a:r>
              <a:rPr lang="en" dirty="0"/>
              <a:t>Preliminary feature selection </a:t>
            </a:r>
            <a:r>
              <a:rPr lang="en" dirty="0">
                <a:sym typeface="Wingdings" pitchFamily="2" charset="2"/>
              </a:rPr>
              <a:t></a:t>
            </a:r>
            <a:r>
              <a:rPr lang="en" dirty="0"/>
              <a:t> 1088 bit level features on IPv4, TCP, and UDP headers</a:t>
            </a:r>
            <a:endParaRPr dirty="0"/>
          </a:p>
          <a:p>
            <a:pPr marL="0" lvl="0" indent="0" algn="l" rtl="0">
              <a:lnSpc>
                <a:spcPct val="115000"/>
              </a:lnSpc>
              <a:spcBef>
                <a:spcPts val="1200"/>
              </a:spcBef>
              <a:spcAft>
                <a:spcPts val="1200"/>
              </a:spcAft>
              <a:buSzPts val="1800"/>
              <a:buNone/>
            </a:pPr>
            <a:endParaRPr dirty="0"/>
          </a:p>
        </p:txBody>
      </p:sp>
      <p:sp>
        <p:nvSpPr>
          <p:cNvPr id="208" name="Google Shape;20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116</a:t>
            </a:fld>
            <a:endParaRPr>
              <a:solidFill>
                <a:schemeClr val="dk2"/>
              </a:solidFill>
            </a:endParaRPr>
          </a:p>
        </p:txBody>
      </p:sp>
      <p:pic>
        <p:nvPicPr>
          <p:cNvPr id="4" name="Picture 3">
            <a:extLst>
              <a:ext uri="{FF2B5EF4-FFF2-40B4-BE49-F238E27FC236}">
                <a16:creationId xmlns:a16="http://schemas.microsoft.com/office/drawing/2014/main" id="{5D83D95D-7085-7EE1-E69E-DE72ECC4D272}"/>
              </a:ext>
            </a:extLst>
          </p:cNvPr>
          <p:cNvPicPr>
            <a:picLocks noChangeAspect="1"/>
          </p:cNvPicPr>
          <p:nvPr/>
        </p:nvPicPr>
        <p:blipFill>
          <a:blip r:embed="rId3"/>
          <a:stretch>
            <a:fillRect/>
          </a:stretch>
        </p:blipFill>
        <p:spPr>
          <a:xfrm>
            <a:off x="2641600" y="1435100"/>
            <a:ext cx="3860800" cy="2273300"/>
          </a:xfrm>
          <a:prstGeom prst="rect">
            <a:avLst/>
          </a:prstGeom>
        </p:spPr>
      </p:pic>
    </p:spTree>
    <p:extLst>
      <p:ext uri="{BB962C8B-B14F-4D97-AF65-F5344CB8AC3E}">
        <p14:creationId xmlns:p14="http://schemas.microsoft.com/office/powerpoint/2010/main" val="7454477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g212301c0ec8_0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16" name="Google Shape;216;g212301c0ec8_0_6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800"/>
              <a:buNone/>
            </a:pPr>
            <a:r>
              <a:rPr lang="en" dirty="0"/>
              <a:t>Given high traffic rate, how do we preserve performance while improving efficiency by reducing the feature requirements?</a:t>
            </a:r>
            <a:endParaRPr dirty="0"/>
          </a:p>
        </p:txBody>
      </p:sp>
      <p:sp>
        <p:nvSpPr>
          <p:cNvPr id="217" name="Google Shape;217;g212301c0ec8_0_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117</a:t>
            </a:fld>
            <a:endParaRPr>
              <a:solidFill>
                <a:schemeClr val="dk2"/>
              </a:solidFill>
            </a:endParaRPr>
          </a:p>
        </p:txBody>
      </p:sp>
    </p:spTree>
    <p:extLst>
      <p:ext uri="{BB962C8B-B14F-4D97-AF65-F5344CB8AC3E}">
        <p14:creationId xmlns:p14="http://schemas.microsoft.com/office/powerpoint/2010/main" val="2929908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g212301c0ec8_0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16" name="Google Shape;216;g212301c0ec8_0_6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800"/>
              <a:buNone/>
            </a:pPr>
            <a:r>
              <a:rPr lang="en-US" dirty="0"/>
              <a:t>Q. Given high traffic rate, how do we preserve performance while improving efficiency by reducing the feature requirements?</a:t>
            </a:r>
          </a:p>
          <a:p>
            <a:pPr marL="0" lvl="0" indent="0" algn="l" rtl="0">
              <a:lnSpc>
                <a:spcPct val="115000"/>
              </a:lnSpc>
              <a:spcBef>
                <a:spcPts val="1200"/>
              </a:spcBef>
              <a:spcAft>
                <a:spcPts val="0"/>
              </a:spcAft>
              <a:buSzPts val="1800"/>
              <a:buNone/>
            </a:pPr>
            <a:r>
              <a:rPr lang="en" sz="1500" dirty="0"/>
              <a:t>A. Create candidate classifiers with high (1) performance-to-TTD and (2) performance-to-memory requirement ratios.</a:t>
            </a:r>
            <a:endParaRPr sz="1500" dirty="0"/>
          </a:p>
          <a:p>
            <a:pPr marL="0" lvl="0" indent="0" algn="l" rtl="0">
              <a:lnSpc>
                <a:spcPct val="115000"/>
              </a:lnSpc>
              <a:spcBef>
                <a:spcPts val="1200"/>
              </a:spcBef>
              <a:spcAft>
                <a:spcPts val="1200"/>
              </a:spcAft>
              <a:buSzPts val="1800"/>
              <a:buNone/>
            </a:pPr>
            <a:endParaRPr sz="1500" dirty="0"/>
          </a:p>
        </p:txBody>
      </p:sp>
      <p:sp>
        <p:nvSpPr>
          <p:cNvPr id="217" name="Google Shape;217;g212301c0ec8_0_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118</a:t>
            </a:fld>
            <a:endParaRPr>
              <a:solidFill>
                <a:schemeClr val="dk2"/>
              </a:solidFill>
            </a:endParaRPr>
          </a:p>
        </p:txBody>
      </p:sp>
      <p:pic>
        <p:nvPicPr>
          <p:cNvPr id="2" name="Picture 1">
            <a:extLst>
              <a:ext uri="{FF2B5EF4-FFF2-40B4-BE49-F238E27FC236}">
                <a16:creationId xmlns:a16="http://schemas.microsoft.com/office/drawing/2014/main" id="{44913E9F-4FBE-2EA8-19EB-894879552EBD}"/>
              </a:ext>
            </a:extLst>
          </p:cNvPr>
          <p:cNvPicPr>
            <a:picLocks noChangeAspect="1"/>
          </p:cNvPicPr>
          <p:nvPr/>
        </p:nvPicPr>
        <p:blipFill>
          <a:blip r:embed="rId3"/>
          <a:stretch>
            <a:fillRect/>
          </a:stretch>
        </p:blipFill>
        <p:spPr>
          <a:xfrm>
            <a:off x="2641600" y="2783517"/>
            <a:ext cx="3860800" cy="2273300"/>
          </a:xfrm>
          <a:prstGeom prst="rect">
            <a:avLst/>
          </a:prstGeom>
        </p:spPr>
      </p:pic>
    </p:spTree>
    <p:extLst>
      <p:ext uri="{BB962C8B-B14F-4D97-AF65-F5344CB8AC3E}">
        <p14:creationId xmlns:p14="http://schemas.microsoft.com/office/powerpoint/2010/main" val="13872187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g212301c0ec8_0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16" name="Google Shape;216;g212301c0ec8_0_6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800"/>
              <a:buNone/>
            </a:pPr>
            <a:r>
              <a:rPr lang="en" dirty="0"/>
              <a:t>How do we preserve performance while improving efficiency as we reduce the feature requirements?</a:t>
            </a:r>
            <a:endParaRPr dirty="0"/>
          </a:p>
          <a:p>
            <a:pPr marL="0" lvl="0" indent="0" algn="l" rtl="0">
              <a:lnSpc>
                <a:spcPct val="115000"/>
              </a:lnSpc>
              <a:spcBef>
                <a:spcPts val="1200"/>
              </a:spcBef>
              <a:spcAft>
                <a:spcPts val="0"/>
              </a:spcAft>
              <a:buSzPts val="1800"/>
              <a:buNone/>
            </a:pPr>
            <a:r>
              <a:rPr lang="en" sz="1500" dirty="0"/>
              <a:t>Create candidate classifiers with high (1) performance-to-TTD and (2) performance-to-memory requirement ratios, i.e., finding feature subsets that strike a good balance between performance and efficiency.</a:t>
            </a:r>
            <a:endParaRPr sz="1500" dirty="0"/>
          </a:p>
          <a:p>
            <a:pPr marL="0" lvl="0" indent="0" algn="l" rtl="0">
              <a:lnSpc>
                <a:spcPct val="115000"/>
              </a:lnSpc>
              <a:spcBef>
                <a:spcPts val="1200"/>
              </a:spcBef>
              <a:spcAft>
                <a:spcPts val="1200"/>
              </a:spcAft>
              <a:buSzPts val="1800"/>
              <a:buNone/>
            </a:pPr>
            <a:endParaRPr sz="1500" dirty="0"/>
          </a:p>
        </p:txBody>
      </p:sp>
      <p:sp>
        <p:nvSpPr>
          <p:cNvPr id="217" name="Google Shape;217;g212301c0ec8_0_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119</a:t>
            </a:fld>
            <a:endParaRPr>
              <a:solidFill>
                <a:schemeClr val="dk2"/>
              </a:solidFill>
            </a:endParaRPr>
          </a:p>
        </p:txBody>
      </p:sp>
    </p:spTree>
    <p:extLst>
      <p:ext uri="{BB962C8B-B14F-4D97-AF65-F5344CB8AC3E}">
        <p14:creationId xmlns:p14="http://schemas.microsoft.com/office/powerpoint/2010/main" val="398141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00000"/>
              <a:buNone/>
            </a:pPr>
            <a:r>
              <a:rPr lang="en" b="1" dirty="0"/>
              <a:t>Existing methods</a:t>
            </a:r>
            <a:r>
              <a:rPr lang="en" dirty="0"/>
              <a:t>:</a:t>
            </a:r>
            <a:endParaRPr dirty="0"/>
          </a:p>
          <a:p>
            <a:pPr marL="457200" lvl="0" indent="-334327" algn="l" rtl="0">
              <a:lnSpc>
                <a:spcPct val="115000"/>
              </a:lnSpc>
              <a:spcBef>
                <a:spcPts val="1200"/>
              </a:spcBef>
              <a:spcAft>
                <a:spcPts val="0"/>
              </a:spcAft>
              <a:buSzPct val="100000"/>
              <a:buChar char="●"/>
            </a:pPr>
            <a:r>
              <a:rPr lang="en" dirty="0"/>
              <a:t>Flow-statistics-based</a:t>
            </a:r>
            <a:endParaRPr lang="en-US" dirty="0"/>
          </a:p>
          <a:p>
            <a:pPr lvl="1" indent="-310832">
              <a:buClr>
                <a:srgbClr val="666666"/>
              </a:buClr>
              <a:buSzPct val="100000"/>
            </a:pPr>
            <a:r>
              <a:rPr lang="en-US" dirty="0"/>
              <a:t>Bernaille06 (GMM), </a:t>
            </a:r>
            <a:r>
              <a:rPr lang="en-US" dirty="0" err="1"/>
              <a:t>SwiftIDS</a:t>
            </a:r>
            <a:r>
              <a:rPr lang="en-US" dirty="0"/>
              <a:t> (</a:t>
            </a:r>
            <a:r>
              <a:rPr lang="en-US" dirty="0" err="1"/>
              <a:t>LightGBM</a:t>
            </a:r>
            <a:r>
              <a:rPr lang="en-US" dirty="0"/>
              <a:t>), Lai20 (</a:t>
            </a:r>
            <a:r>
              <a:rPr lang="en-US" dirty="0" err="1"/>
              <a:t>XGBoost</a:t>
            </a:r>
            <a:r>
              <a:rPr lang="en-US" dirty="0"/>
              <a:t>), and </a:t>
            </a:r>
            <a:r>
              <a:rPr lang="en-US" dirty="0" err="1"/>
              <a:t>Flowrest</a:t>
            </a:r>
            <a:r>
              <a:rPr lang="en-US" dirty="0"/>
              <a:t> (Random Forest)</a:t>
            </a:r>
          </a:p>
          <a:p>
            <a:pPr marL="914400" lvl="1" indent="-310832" algn="l" rtl="0">
              <a:lnSpc>
                <a:spcPct val="115000"/>
              </a:lnSpc>
              <a:spcBef>
                <a:spcPts val="0"/>
              </a:spcBef>
              <a:spcAft>
                <a:spcPts val="0"/>
              </a:spcAft>
              <a:buClr>
                <a:srgbClr val="666666"/>
              </a:buClr>
              <a:buSzPct val="100000"/>
              <a:buChar char="○"/>
            </a:pPr>
            <a:endParaRPr lang="en-US" dirty="0">
              <a:solidFill>
                <a:srgbClr val="666666"/>
              </a:solidFill>
            </a:endParaRPr>
          </a:p>
          <a:p>
            <a:pPr marL="457200" lvl="0" indent="-334327" algn="l" rtl="0">
              <a:lnSpc>
                <a:spcPct val="115000"/>
              </a:lnSpc>
              <a:spcBef>
                <a:spcPts val="0"/>
              </a:spcBef>
              <a:spcAft>
                <a:spcPts val="0"/>
              </a:spcAft>
              <a:buSzPct val="100000"/>
              <a:buChar char="●"/>
            </a:pPr>
            <a:r>
              <a:rPr lang="en-US" dirty="0"/>
              <a:t>Packet-Capture-based</a:t>
            </a:r>
          </a:p>
          <a:p>
            <a:pPr lvl="1" indent="-310832">
              <a:buClr>
                <a:srgbClr val="666666"/>
              </a:buClr>
              <a:buSzPct val="100000"/>
            </a:pPr>
            <a:r>
              <a:rPr lang="en-US" dirty="0"/>
              <a:t>Isingizwe21(</a:t>
            </a:r>
            <a:r>
              <a:rPr lang="en-US" dirty="0" err="1"/>
              <a:t>LightGBM</a:t>
            </a:r>
            <a:r>
              <a:rPr lang="en-US" dirty="0"/>
              <a:t>), </a:t>
            </a:r>
            <a:r>
              <a:rPr lang="en-US" dirty="0" err="1"/>
              <a:t>IIsy</a:t>
            </a:r>
            <a:r>
              <a:rPr lang="en-US" dirty="0"/>
              <a:t> (</a:t>
            </a:r>
            <a:r>
              <a:rPr lang="en-US" dirty="0" err="1"/>
              <a:t>XGBoost</a:t>
            </a:r>
            <a:r>
              <a:rPr lang="en-US" dirty="0"/>
              <a:t>), </a:t>
            </a:r>
            <a:r>
              <a:rPr lang="en-US" dirty="0" err="1"/>
              <a:t>pForest</a:t>
            </a:r>
            <a:r>
              <a:rPr lang="en-US" dirty="0"/>
              <a:t> (RF), and Deep-Packet (CNN)</a:t>
            </a:r>
            <a:endParaRPr lang="en" dirty="0"/>
          </a:p>
          <a:p>
            <a:pPr marL="914400" lvl="1" indent="-310832" algn="l" rtl="0">
              <a:lnSpc>
                <a:spcPct val="115000"/>
              </a:lnSpc>
              <a:spcBef>
                <a:spcPts val="0"/>
              </a:spcBef>
              <a:spcAft>
                <a:spcPts val="0"/>
              </a:spcAft>
              <a:buClr>
                <a:srgbClr val="666666"/>
              </a:buClr>
              <a:buSzPct val="100000"/>
              <a:buChar char="○"/>
            </a:pPr>
            <a:endParaRPr lang="en-US" dirty="0">
              <a:solidFill>
                <a:srgbClr val="666666"/>
              </a:solidFill>
            </a:endParaRPr>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12</a:t>
            </a:fld>
            <a:endParaRPr>
              <a:solidFill>
                <a:schemeClr val="dk2"/>
              </a:solidFill>
            </a:endParaRPr>
          </a:p>
        </p:txBody>
      </p:sp>
    </p:spTree>
    <p:extLst>
      <p:ext uri="{BB962C8B-B14F-4D97-AF65-F5344CB8AC3E}">
        <p14:creationId xmlns:p14="http://schemas.microsoft.com/office/powerpoint/2010/main" val="40320878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5" name="Google Shape;225;g212301c0ec8_0_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26" name="Google Shape;226;g212301c0ec8_0_78"/>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dirty="0"/>
              <a:t>Challenge:</a:t>
            </a:r>
            <a:endParaRPr dirty="0"/>
          </a:p>
          <a:p>
            <a:pPr marL="914400" lvl="1" indent="-317500" algn="l" rtl="0">
              <a:spcBef>
                <a:spcPts val="0"/>
              </a:spcBef>
              <a:spcAft>
                <a:spcPts val="0"/>
              </a:spcAft>
              <a:buSzPts val="1400"/>
              <a:buChar char="○"/>
            </a:pPr>
            <a:r>
              <a:rPr lang="en" dirty="0"/>
              <a:t>The feature exploration space is large.</a:t>
            </a:r>
            <a:endParaRPr dirty="0"/>
          </a:p>
          <a:p>
            <a:pPr marL="457200" lvl="0" indent="-342900" algn="l" rtl="0">
              <a:spcBef>
                <a:spcPts val="0"/>
              </a:spcBef>
              <a:spcAft>
                <a:spcPts val="0"/>
              </a:spcAft>
              <a:buSzPts val="1800"/>
              <a:buChar char="●"/>
            </a:pPr>
            <a:r>
              <a:rPr lang="en" dirty="0"/>
              <a:t>Solution:</a:t>
            </a:r>
            <a:endParaRPr dirty="0"/>
          </a:p>
          <a:p>
            <a:pPr marL="914400" lvl="1" indent="-317500" algn="l" rtl="0">
              <a:spcBef>
                <a:spcPts val="0"/>
              </a:spcBef>
              <a:spcAft>
                <a:spcPts val="0"/>
              </a:spcAft>
              <a:buSzPts val="1400"/>
              <a:buChar char="○"/>
            </a:pPr>
            <a:r>
              <a:rPr lang="en" dirty="0"/>
              <a:t>Approximate F1 by permutation shuffling feature importance (0.753 coefficients)</a:t>
            </a:r>
            <a:endParaRPr dirty="0"/>
          </a:p>
          <a:p>
            <a:pPr marL="914400" lvl="1" indent="-317500" algn="l" rtl="0">
              <a:spcBef>
                <a:spcPts val="0"/>
              </a:spcBef>
              <a:spcAft>
                <a:spcPts val="0"/>
              </a:spcAft>
              <a:buSzPts val="1400"/>
              <a:buChar char="○"/>
            </a:pPr>
            <a:r>
              <a:rPr lang="en" dirty="0"/>
              <a:t>Approximate TTD and Mem by the bits of features</a:t>
            </a:r>
            <a:endParaRPr dirty="0"/>
          </a:p>
          <a:p>
            <a:pPr marL="0" lvl="0" indent="0" algn="l" rtl="0">
              <a:spcBef>
                <a:spcPts val="1200"/>
              </a:spcBef>
              <a:spcAft>
                <a:spcPts val="0"/>
              </a:spcAft>
              <a:buSzPts val="1800"/>
              <a:buNone/>
            </a:pPr>
            <a:endParaRPr dirty="0"/>
          </a:p>
          <a:p>
            <a:pPr marL="0" lvl="0" indent="0" algn="l" rtl="0">
              <a:lnSpc>
                <a:spcPct val="115000"/>
              </a:lnSpc>
              <a:spcBef>
                <a:spcPts val="1200"/>
              </a:spcBef>
              <a:spcAft>
                <a:spcPts val="1200"/>
              </a:spcAft>
              <a:buSzPts val="1800"/>
              <a:buNone/>
            </a:pPr>
            <a:endParaRPr dirty="0"/>
          </a:p>
        </p:txBody>
      </p:sp>
      <p:sp>
        <p:nvSpPr>
          <p:cNvPr id="227" name="Google Shape;227;g212301c0ec8_0_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120</a:t>
            </a:fld>
            <a:endParaRPr>
              <a:solidFill>
                <a:schemeClr val="dk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34" name="Google Shape;234;g212301c0ec8_0_90"/>
          <p:cNvSpPr txBox="1">
            <a:spLocks noGrp="1"/>
          </p:cNvSpPr>
          <p:nvPr>
            <p:ph type="body" idx="1"/>
          </p:nvPr>
        </p:nvSpPr>
        <p:spPr>
          <a:xfrm>
            <a:off x="311700" y="1246825"/>
            <a:ext cx="4260300" cy="3304800"/>
          </a:xfrm>
          <a:prstGeom prst="rect">
            <a:avLst/>
          </a:prstGeom>
          <a:noFill/>
          <a:ln>
            <a:noFill/>
          </a:ln>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dirty="0"/>
              <a:t>We can satisfy performance and efficiency preservations by finding optimal feature subsets with highest sums of feature importance to number of bits ratios.</a:t>
            </a:r>
            <a:endParaRPr dirty="0"/>
          </a:p>
          <a:p>
            <a:pPr marL="457200" lvl="0" indent="-342900" algn="l" rtl="0">
              <a:spcBef>
                <a:spcPts val="0"/>
              </a:spcBef>
              <a:spcAft>
                <a:spcPts val="0"/>
              </a:spcAft>
              <a:buSzPts val="1800"/>
              <a:buChar char="●"/>
            </a:pPr>
            <a:r>
              <a:rPr lang="en" dirty="0"/>
              <a:t>The computed feature subsets are then used as feature requirements to obtain trained models.</a:t>
            </a:r>
            <a:endParaRPr dirty="0"/>
          </a:p>
          <a:p>
            <a:pPr marL="0" lvl="0" indent="0" algn="l" rtl="0">
              <a:lnSpc>
                <a:spcPct val="115000"/>
              </a:lnSpc>
              <a:spcBef>
                <a:spcPts val="1200"/>
              </a:spcBef>
              <a:spcAft>
                <a:spcPts val="1200"/>
              </a:spcAft>
              <a:buSzPts val="1800"/>
              <a:buNone/>
            </a:pPr>
            <a:endParaRPr dirty="0"/>
          </a:p>
        </p:txBody>
      </p:sp>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121</a:t>
            </a:fld>
            <a:endParaRPr>
              <a:solidFill>
                <a:schemeClr val="dk2"/>
              </a:solidFill>
            </a:endParaRPr>
          </a:p>
        </p:txBody>
      </p:sp>
      <p:pic>
        <p:nvPicPr>
          <p:cNvPr id="236" name="Google Shape;236;g212301c0ec8_0_90"/>
          <p:cNvPicPr preferRelativeResize="0"/>
          <p:nvPr/>
        </p:nvPicPr>
        <p:blipFill>
          <a:blip r:embed="rId3">
            <a:alphaModFix/>
          </a:blip>
          <a:stretch>
            <a:fillRect/>
          </a:stretch>
        </p:blipFill>
        <p:spPr>
          <a:xfrm>
            <a:off x="4922700" y="1310200"/>
            <a:ext cx="3182024" cy="317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b="1" dirty="0"/>
              <a:t>Task</a:t>
            </a:r>
            <a:r>
              <a:rPr lang="en" dirty="0"/>
              <a:t>: Line rate flow-Level application classification across 10 different applications.</a:t>
            </a:r>
          </a:p>
        </p:txBody>
      </p:sp>
      <p:sp>
        <p:nvSpPr>
          <p:cNvPr id="124" name="Google Shape;124;p7"/>
          <p:cNvSpPr txBox="1">
            <a:spLocks noGrp="1"/>
          </p:cNvSpPr>
          <p:nvPr>
            <p:ph type="sldNum" idx="12"/>
          </p:nvPr>
        </p:nvSpPr>
        <p:spPr>
          <a:xfrm>
            <a:off x="8283600" y="3807183"/>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13</a:t>
            </a:fld>
            <a:endParaRPr>
              <a:solidFill>
                <a:schemeClr val="dk2"/>
              </a:solidFill>
            </a:endParaRPr>
          </a:p>
        </p:txBody>
      </p:sp>
      <p:pic>
        <p:nvPicPr>
          <p:cNvPr id="2" name="Google Shape;302;p19">
            <a:extLst>
              <a:ext uri="{FF2B5EF4-FFF2-40B4-BE49-F238E27FC236}">
                <a16:creationId xmlns:a16="http://schemas.microsoft.com/office/drawing/2014/main" id="{229CE548-757C-FAE1-482E-0AC006D76BA0}"/>
              </a:ext>
            </a:extLst>
          </p:cNvPr>
          <p:cNvPicPr preferRelativeResize="0"/>
          <p:nvPr/>
        </p:nvPicPr>
        <p:blipFill>
          <a:blip r:embed="rId3">
            <a:alphaModFix/>
          </a:blip>
          <a:stretch>
            <a:fillRect/>
          </a:stretch>
        </p:blipFill>
        <p:spPr>
          <a:xfrm>
            <a:off x="1973874" y="1840513"/>
            <a:ext cx="4725230" cy="2446953"/>
          </a:xfrm>
          <a:prstGeom prst="rect">
            <a:avLst/>
          </a:prstGeom>
          <a:noFill/>
          <a:ln>
            <a:noFill/>
          </a:ln>
        </p:spPr>
      </p:pic>
      <p:sp>
        <p:nvSpPr>
          <p:cNvPr id="3" name="Google Shape;102;g23dcf2cd1d8_0_26">
            <a:extLst>
              <a:ext uri="{FF2B5EF4-FFF2-40B4-BE49-F238E27FC236}">
                <a16:creationId xmlns:a16="http://schemas.microsoft.com/office/drawing/2014/main" id="{7AE44F9A-3A9B-386B-4CEF-A67806CC8EF3}"/>
              </a:ext>
            </a:extLst>
          </p:cNvPr>
          <p:cNvSpPr/>
          <p:nvPr/>
        </p:nvSpPr>
        <p:spPr>
          <a:xfrm>
            <a:off x="4336489" y="1840513"/>
            <a:ext cx="1231641" cy="1872328"/>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90671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4"/>
            <a:ext cx="8520600" cy="3769721"/>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b="1" dirty="0"/>
              <a:t>Task</a:t>
            </a:r>
            <a:r>
              <a:rPr lang="en" dirty="0"/>
              <a:t>: Line rate flow-Level application classification across 10 different applications.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indent="0">
              <a:buNone/>
            </a:pPr>
            <a:r>
              <a:rPr lang="en-US" b="1" dirty="0"/>
              <a:t>Traffic rates</a:t>
            </a:r>
            <a:r>
              <a:rPr lang="en-US" dirty="0"/>
              <a:t>: Varying from 10 to 7,000 flows/second</a:t>
            </a:r>
          </a:p>
          <a:p>
            <a:pPr marL="0" lvl="0" indent="0" algn="l" rtl="0">
              <a:spcBef>
                <a:spcPts val="0"/>
              </a:spcBef>
              <a:spcAft>
                <a:spcPts val="0"/>
              </a:spcAft>
              <a:buNone/>
            </a:pPr>
            <a:endParaRPr lang="en" dirty="0"/>
          </a:p>
        </p:txBody>
      </p:sp>
      <p:sp>
        <p:nvSpPr>
          <p:cNvPr id="124" name="Google Shape;124;p7"/>
          <p:cNvSpPr txBox="1">
            <a:spLocks noGrp="1"/>
          </p:cNvSpPr>
          <p:nvPr>
            <p:ph type="sldNum" idx="12"/>
          </p:nvPr>
        </p:nvSpPr>
        <p:spPr>
          <a:xfrm>
            <a:off x="8283600" y="3807183"/>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14</a:t>
            </a:fld>
            <a:endParaRPr>
              <a:solidFill>
                <a:schemeClr val="dk2"/>
              </a:solidFill>
            </a:endParaRPr>
          </a:p>
        </p:txBody>
      </p:sp>
      <p:pic>
        <p:nvPicPr>
          <p:cNvPr id="2" name="Google Shape;302;p19">
            <a:extLst>
              <a:ext uri="{FF2B5EF4-FFF2-40B4-BE49-F238E27FC236}">
                <a16:creationId xmlns:a16="http://schemas.microsoft.com/office/drawing/2014/main" id="{229CE548-757C-FAE1-482E-0AC006D76BA0}"/>
              </a:ext>
            </a:extLst>
          </p:cNvPr>
          <p:cNvPicPr preferRelativeResize="0"/>
          <p:nvPr/>
        </p:nvPicPr>
        <p:blipFill>
          <a:blip r:embed="rId3">
            <a:alphaModFix/>
          </a:blip>
          <a:stretch>
            <a:fillRect/>
          </a:stretch>
        </p:blipFill>
        <p:spPr>
          <a:xfrm>
            <a:off x="1973874" y="1840513"/>
            <a:ext cx="4725230" cy="2446953"/>
          </a:xfrm>
          <a:prstGeom prst="rect">
            <a:avLst/>
          </a:prstGeom>
          <a:noFill/>
          <a:ln>
            <a:noFill/>
          </a:ln>
        </p:spPr>
      </p:pic>
      <p:sp>
        <p:nvSpPr>
          <p:cNvPr id="3" name="Google Shape;102;g23dcf2cd1d8_0_26">
            <a:extLst>
              <a:ext uri="{FF2B5EF4-FFF2-40B4-BE49-F238E27FC236}">
                <a16:creationId xmlns:a16="http://schemas.microsoft.com/office/drawing/2014/main" id="{7AE44F9A-3A9B-386B-4CEF-A67806CC8EF3}"/>
              </a:ext>
            </a:extLst>
          </p:cNvPr>
          <p:cNvSpPr/>
          <p:nvPr/>
        </p:nvSpPr>
        <p:spPr>
          <a:xfrm>
            <a:off x="4336489" y="1840513"/>
            <a:ext cx="1231641" cy="1872328"/>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 name="TextBox 3">
            <a:extLst>
              <a:ext uri="{FF2B5EF4-FFF2-40B4-BE49-F238E27FC236}">
                <a16:creationId xmlns:a16="http://schemas.microsoft.com/office/drawing/2014/main" id="{0D8C1C32-5F75-6862-62D5-C6C077E35C76}"/>
              </a:ext>
            </a:extLst>
          </p:cNvPr>
          <p:cNvSpPr txBox="1"/>
          <p:nvPr/>
        </p:nvSpPr>
        <p:spPr>
          <a:xfrm>
            <a:off x="1264596" y="3375498"/>
            <a:ext cx="184731" cy="30777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102680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b="1" dirty="0"/>
              <a:t>Task</a:t>
            </a:r>
            <a:r>
              <a:rPr lang="en" dirty="0"/>
              <a:t>: Line rate flow-Level application classification across 10 different applications.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Traffic rates</a:t>
            </a:r>
            <a:r>
              <a:rPr lang="en" dirty="0"/>
              <a:t>: Varying from </a:t>
            </a:r>
            <a:r>
              <a:rPr lang="en-US" dirty="0"/>
              <a:t>10 to 7,000 flows/second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Assumption*</a:t>
            </a:r>
            <a:r>
              <a:rPr lang="en-US" dirty="0"/>
              <a:t>: A new classifier instance is called every second to classify all flows collected from the previous second.</a:t>
            </a:r>
            <a:endParaRPr dirty="0"/>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15</a:t>
            </a:fld>
            <a:endParaRPr>
              <a:solidFill>
                <a:schemeClr val="dk2"/>
              </a:solidFill>
            </a:endParaRPr>
          </a:p>
        </p:txBody>
      </p:sp>
    </p:spTree>
    <p:extLst>
      <p:ext uri="{BB962C8B-B14F-4D97-AF65-F5344CB8AC3E}">
        <p14:creationId xmlns:p14="http://schemas.microsoft.com/office/powerpoint/2010/main" val="97463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7531F5E-FB90-A87C-5A0E-EF44F1FB5A7D}"/>
              </a:ext>
            </a:extLst>
          </p:cNvPr>
          <p:cNvPicPr>
            <a:picLocks noChangeAspect="1"/>
          </p:cNvPicPr>
          <p:nvPr/>
        </p:nvPicPr>
        <p:blipFill>
          <a:blip r:embed="rId3"/>
          <a:stretch>
            <a:fillRect/>
          </a:stretch>
        </p:blipFill>
        <p:spPr>
          <a:xfrm>
            <a:off x="408804" y="2210744"/>
            <a:ext cx="7772400" cy="2358131"/>
          </a:xfrm>
          <a:prstGeom prst="rect">
            <a:avLst/>
          </a:prstGeom>
        </p:spPr>
      </p:pic>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Assumption*</a:t>
            </a:r>
            <a:r>
              <a:rPr lang="en-US" dirty="0"/>
              <a:t>: A new classifier instance is called every second to classify all flows collected from the previous second.</a:t>
            </a:r>
            <a:endParaRPr dirty="0"/>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16</a:t>
            </a:fld>
            <a:endParaRPr>
              <a:solidFill>
                <a:schemeClr val="dk2"/>
              </a:solidFill>
            </a:endParaRPr>
          </a:p>
        </p:txBody>
      </p:sp>
      <p:sp>
        <p:nvSpPr>
          <p:cNvPr id="4" name="Down Arrow 3">
            <a:extLst>
              <a:ext uri="{FF2B5EF4-FFF2-40B4-BE49-F238E27FC236}">
                <a16:creationId xmlns:a16="http://schemas.microsoft.com/office/drawing/2014/main" id="{CE1C78B0-1102-0C66-6275-FFD306355EF8}"/>
              </a:ext>
            </a:extLst>
          </p:cNvPr>
          <p:cNvSpPr/>
          <p:nvPr/>
        </p:nvSpPr>
        <p:spPr>
          <a:xfrm>
            <a:off x="3746612" y="2742447"/>
            <a:ext cx="45719" cy="647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2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Assumption*</a:t>
            </a:r>
            <a:r>
              <a:rPr lang="en-US" dirty="0"/>
              <a:t>: A new classifier instance is called every second to classify all flows collected from the previous second.</a:t>
            </a:r>
            <a:endParaRPr dirty="0"/>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17</a:t>
            </a:fld>
            <a:endParaRPr>
              <a:solidFill>
                <a:schemeClr val="dk2"/>
              </a:solidFill>
            </a:endParaRPr>
          </a:p>
        </p:txBody>
      </p:sp>
      <p:pic>
        <p:nvPicPr>
          <p:cNvPr id="6" name="Picture 5" descr="A diagram of a number of data&#10;&#10;Description automatically generated with medium confidence">
            <a:extLst>
              <a:ext uri="{FF2B5EF4-FFF2-40B4-BE49-F238E27FC236}">
                <a16:creationId xmlns:a16="http://schemas.microsoft.com/office/drawing/2014/main" id="{DF8F57DD-7901-A541-7098-98EF43385A23}"/>
              </a:ext>
            </a:extLst>
          </p:cNvPr>
          <p:cNvPicPr>
            <a:picLocks noChangeAspect="1"/>
          </p:cNvPicPr>
          <p:nvPr/>
        </p:nvPicPr>
        <p:blipFill>
          <a:blip r:embed="rId3"/>
          <a:stretch>
            <a:fillRect/>
          </a:stretch>
        </p:blipFill>
        <p:spPr>
          <a:xfrm>
            <a:off x="685800" y="1915447"/>
            <a:ext cx="7772400" cy="3228053"/>
          </a:xfrm>
          <a:prstGeom prst="rect">
            <a:avLst/>
          </a:prstGeom>
        </p:spPr>
      </p:pic>
    </p:spTree>
    <p:extLst>
      <p:ext uri="{BB962C8B-B14F-4D97-AF65-F5344CB8AC3E}">
        <p14:creationId xmlns:p14="http://schemas.microsoft.com/office/powerpoint/2010/main" val="88211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dirty="0"/>
              <a:t>Metrics:</a:t>
            </a:r>
            <a:endParaRPr dirty="0"/>
          </a:p>
          <a:p>
            <a:pPr marL="457200" lvl="0" indent="-334327" algn="l" rtl="0">
              <a:lnSpc>
                <a:spcPct val="115000"/>
              </a:lnSpc>
              <a:spcBef>
                <a:spcPts val="1200"/>
              </a:spcBef>
              <a:spcAft>
                <a:spcPts val="0"/>
              </a:spcAft>
              <a:buSzPct val="100000"/>
              <a:buChar char="●"/>
            </a:pPr>
            <a:r>
              <a:rPr lang="en" dirty="0"/>
              <a:t>Performance: </a:t>
            </a:r>
            <a:r>
              <a:rPr lang="en" b="1" dirty="0"/>
              <a:t>F1 score</a:t>
            </a:r>
            <a:endParaRPr b="1" dirty="0"/>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18</a:t>
            </a:fld>
            <a:endParaRPr>
              <a:solidFill>
                <a:schemeClr val="dk2"/>
              </a:solidFill>
            </a:endParaRPr>
          </a:p>
        </p:txBody>
      </p:sp>
    </p:spTree>
    <p:extLst>
      <p:ext uri="{BB962C8B-B14F-4D97-AF65-F5344CB8AC3E}">
        <p14:creationId xmlns:p14="http://schemas.microsoft.com/office/powerpoint/2010/main" val="263508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23" name="Google Shape;12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dirty="0"/>
              <a:t>Metrics:</a:t>
            </a:r>
            <a:endParaRPr dirty="0"/>
          </a:p>
          <a:p>
            <a:pPr marL="457200" lvl="0" indent="-334327" algn="l" rtl="0">
              <a:lnSpc>
                <a:spcPct val="115000"/>
              </a:lnSpc>
              <a:spcBef>
                <a:spcPts val="1200"/>
              </a:spcBef>
              <a:spcAft>
                <a:spcPts val="0"/>
              </a:spcAft>
              <a:buSzPct val="100000"/>
              <a:buChar char="●"/>
            </a:pPr>
            <a:r>
              <a:rPr lang="en" dirty="0"/>
              <a:t>Performance: </a:t>
            </a:r>
            <a:r>
              <a:rPr lang="en" b="1" dirty="0"/>
              <a:t>F1 score</a:t>
            </a:r>
            <a:endParaRPr b="1" dirty="0"/>
          </a:p>
          <a:p>
            <a:pPr marL="457200" lvl="0" indent="-334327" algn="l" rtl="0">
              <a:lnSpc>
                <a:spcPct val="115000"/>
              </a:lnSpc>
              <a:spcBef>
                <a:spcPts val="0"/>
              </a:spcBef>
              <a:spcAft>
                <a:spcPts val="0"/>
              </a:spcAft>
              <a:buSzPct val="100000"/>
              <a:buChar char="●"/>
            </a:pPr>
            <a:r>
              <a:rPr lang="en" dirty="0"/>
              <a:t>Efficiency:</a:t>
            </a:r>
          </a:p>
          <a:p>
            <a:pPr lvl="1" indent="-334327">
              <a:buSzPct val="100000"/>
              <a:buChar char="●"/>
            </a:pPr>
            <a:r>
              <a:rPr lang="en" b="1" dirty="0"/>
              <a:t>Time to Decision (TTD)</a:t>
            </a:r>
          </a:p>
          <a:p>
            <a:pPr lvl="1" indent="-334327">
              <a:buSzPct val="100000"/>
              <a:buChar char="●"/>
            </a:pPr>
            <a:r>
              <a:rPr lang="en" b="1" dirty="0"/>
              <a:t>Memory Usage</a:t>
            </a:r>
            <a:endParaRPr b="1" dirty="0"/>
          </a:p>
        </p:txBody>
      </p:sp>
      <p:sp>
        <p:nvSpPr>
          <p:cNvPr id="124" name="Google Shape;1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19</a:t>
            </a:fld>
            <a:endParaRPr>
              <a:solidFill>
                <a:schemeClr val="dk2"/>
              </a:solidFill>
            </a:endParaRPr>
          </a:p>
        </p:txBody>
      </p:sp>
    </p:spTree>
    <p:extLst>
      <p:ext uri="{BB962C8B-B14F-4D97-AF65-F5344CB8AC3E}">
        <p14:creationId xmlns:p14="http://schemas.microsoft.com/office/powerpoint/2010/main" val="1906354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Network traffic classification is widely used</a:t>
            </a:r>
            <a:endParaRPr dirty="0"/>
          </a:p>
        </p:txBody>
      </p:sp>
      <p:sp>
        <p:nvSpPr>
          <p:cNvPr id="62" name="Google Shape;62;p2"/>
          <p:cNvSpPr txBox="1">
            <a:spLocks noGrp="1"/>
          </p:cNvSpPr>
          <p:nvPr>
            <p:ph type="body" idx="1"/>
          </p:nvPr>
        </p:nvSpPr>
        <p:spPr>
          <a:xfrm>
            <a:off x="311700" y="1152475"/>
            <a:ext cx="3504521" cy="2439811"/>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dirty="0"/>
              <a:t>What to classify?</a:t>
            </a:r>
          </a:p>
        </p:txBody>
      </p:sp>
      <p:sp>
        <p:nvSpPr>
          <p:cNvPr id="64" name="Google Shape;6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a:t>
            </a:fld>
            <a:endParaRPr>
              <a:solidFill>
                <a:schemeClr val="dk2"/>
              </a:solidFill>
            </a:endParaRPr>
          </a:p>
        </p:txBody>
      </p:sp>
      <p:sp>
        <p:nvSpPr>
          <p:cNvPr id="3" name="Google Shape;62;p2">
            <a:extLst>
              <a:ext uri="{FF2B5EF4-FFF2-40B4-BE49-F238E27FC236}">
                <a16:creationId xmlns:a16="http://schemas.microsoft.com/office/drawing/2014/main" id="{DD95EF51-B585-EC5E-BC4E-3C106696813B}"/>
              </a:ext>
            </a:extLst>
          </p:cNvPr>
          <p:cNvSpPr txBox="1">
            <a:spLocks/>
          </p:cNvSpPr>
          <p:nvPr/>
        </p:nvSpPr>
        <p:spPr>
          <a:xfrm>
            <a:off x="4967937" y="1152474"/>
            <a:ext cx="3504521" cy="24398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Why do we need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212301c0ec8_0_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0" name="Google Shape;130;g212301c0ec8_0_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Efficiency: </a:t>
            </a:r>
            <a:r>
              <a:rPr lang="en" b="1" dirty="0"/>
              <a:t>Time to Decision (TTD)</a:t>
            </a:r>
            <a:endParaRPr b="1" dirty="0"/>
          </a:p>
        </p:txBody>
      </p:sp>
      <p:sp>
        <p:nvSpPr>
          <p:cNvPr id="131" name="Google Shape;131;g212301c0ec8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20</a:t>
            </a:fld>
            <a:endParaRPr>
              <a:solidFill>
                <a:schemeClr val="dk2"/>
              </a:solidFill>
            </a:endParaRPr>
          </a:p>
        </p:txBody>
      </p:sp>
      <p:pic>
        <p:nvPicPr>
          <p:cNvPr id="132" name="Google Shape;132;g212301c0ec8_0_9"/>
          <p:cNvPicPr preferRelativeResize="0"/>
          <p:nvPr/>
        </p:nvPicPr>
        <p:blipFill>
          <a:blip r:embed="rId3">
            <a:alphaModFix/>
          </a:blip>
          <a:stretch>
            <a:fillRect/>
          </a:stretch>
        </p:blipFill>
        <p:spPr>
          <a:xfrm>
            <a:off x="825688" y="2087848"/>
            <a:ext cx="7492626" cy="2380725"/>
          </a:xfrm>
          <a:prstGeom prst="rect">
            <a:avLst/>
          </a:prstGeom>
          <a:noFill/>
          <a:ln>
            <a:noFill/>
          </a:ln>
        </p:spPr>
      </p:pic>
    </p:spTree>
    <p:extLst>
      <p:ext uri="{BB962C8B-B14F-4D97-AF65-F5344CB8AC3E}">
        <p14:creationId xmlns:p14="http://schemas.microsoft.com/office/powerpoint/2010/main" val="2142578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Efficiency: </a:t>
            </a:r>
            <a:r>
              <a:rPr lang="en" b="1" dirty="0"/>
              <a:t>Memory Usage</a:t>
            </a:r>
            <a:endParaRPr b="1" dirty="0"/>
          </a:p>
          <a:p>
            <a:pPr marL="914400" lvl="1" indent="-317500" algn="l" rtl="0">
              <a:lnSpc>
                <a:spcPct val="115000"/>
              </a:lnSpc>
              <a:spcBef>
                <a:spcPts val="0"/>
              </a:spcBef>
              <a:spcAft>
                <a:spcPts val="0"/>
              </a:spcAft>
              <a:buSzPts val="1400"/>
              <a:buChar char="○"/>
            </a:pPr>
            <a:r>
              <a:rPr lang="en" dirty="0"/>
              <a:t>Minimum amount of RAM and SWAP memory needed</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21</a:t>
            </a:fld>
            <a:endParaRPr>
              <a:solidFill>
                <a:schemeClr val="dk2"/>
              </a:solidFill>
            </a:endParaRPr>
          </a:p>
        </p:txBody>
      </p:sp>
    </p:spTree>
    <p:extLst>
      <p:ext uri="{BB962C8B-B14F-4D97-AF65-F5344CB8AC3E}">
        <p14:creationId xmlns:p14="http://schemas.microsoft.com/office/powerpoint/2010/main" val="92327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Efficiency: </a:t>
            </a:r>
            <a:r>
              <a:rPr lang="en" b="1" dirty="0"/>
              <a:t>Memory Usage</a:t>
            </a:r>
            <a:endParaRPr b="1" dirty="0"/>
          </a:p>
          <a:p>
            <a:pPr marL="914400" lvl="1" indent="-317500" algn="l" rtl="0">
              <a:lnSpc>
                <a:spcPct val="115000"/>
              </a:lnSpc>
              <a:spcBef>
                <a:spcPts val="0"/>
              </a:spcBef>
              <a:spcAft>
                <a:spcPts val="0"/>
              </a:spcAft>
              <a:buSzPts val="1400"/>
              <a:buChar char="○"/>
            </a:pPr>
            <a:r>
              <a:rPr lang="en" dirty="0"/>
              <a:t>Minimum amount of RAM and SWAP memory needed</a:t>
            </a:r>
          </a:p>
          <a:p>
            <a:pPr marL="914400" lvl="1" indent="-317500" algn="l" rtl="0">
              <a:lnSpc>
                <a:spcPct val="115000"/>
              </a:lnSpc>
              <a:spcBef>
                <a:spcPts val="0"/>
              </a:spcBef>
              <a:spcAft>
                <a:spcPts val="0"/>
              </a:spcAft>
              <a:buSzPts val="1400"/>
              <a:buChar char="○"/>
            </a:pPr>
            <a:endParaRPr lang="en" dirty="0"/>
          </a:p>
          <a:p>
            <a:pPr marL="596900" lvl="1" indent="0">
              <a:buNone/>
            </a:pPr>
            <a:r>
              <a:rPr lang="en-US" b="1" dirty="0"/>
              <a:t>Assumption*</a:t>
            </a:r>
            <a:r>
              <a:rPr lang="en-US" dirty="0"/>
              <a:t>: A new classifier instance is called every second to classify all flows collected from the previous second.</a:t>
            </a:r>
            <a:endParaRPr lang="en" dirty="0"/>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22</a:t>
            </a:fld>
            <a:endParaRPr>
              <a:solidFill>
                <a:schemeClr val="dk2"/>
              </a:solidFill>
            </a:endParaRPr>
          </a:p>
        </p:txBody>
      </p:sp>
    </p:spTree>
    <p:extLst>
      <p:ext uri="{BB962C8B-B14F-4D97-AF65-F5344CB8AC3E}">
        <p14:creationId xmlns:p14="http://schemas.microsoft.com/office/powerpoint/2010/main" val="2502216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Efficiency: </a:t>
            </a:r>
            <a:r>
              <a:rPr lang="en" b="1" dirty="0"/>
              <a:t>Memory Usage</a:t>
            </a:r>
            <a:endParaRPr b="1" dirty="0"/>
          </a:p>
          <a:p>
            <a:pPr marL="914400" lvl="1" indent="-317500" algn="l" rtl="0">
              <a:lnSpc>
                <a:spcPct val="115000"/>
              </a:lnSpc>
              <a:spcBef>
                <a:spcPts val="0"/>
              </a:spcBef>
              <a:spcAft>
                <a:spcPts val="0"/>
              </a:spcAft>
              <a:buSzPts val="1400"/>
              <a:buChar char="○"/>
            </a:pPr>
            <a:r>
              <a:rPr lang="en" dirty="0"/>
              <a:t>Minimum amount of RAM and SWAP memory needed</a:t>
            </a:r>
          </a:p>
          <a:p>
            <a:pPr marL="596900" lvl="1" indent="0">
              <a:buNone/>
            </a:pPr>
            <a:r>
              <a:rPr lang="en-US" b="1" dirty="0"/>
              <a:t>Assumption*</a:t>
            </a:r>
            <a:r>
              <a:rPr lang="en-US" dirty="0"/>
              <a:t>: A new classifier instance is called every second to classify all flows collected from the previous second </a:t>
            </a:r>
            <a:r>
              <a:rPr lang="en-US" dirty="0">
                <a:sym typeface="Wingdings" pitchFamily="2" charset="2"/>
              </a:rPr>
              <a:t> More than 1 instances of classifiers running concurrent if TTD &gt; 1s.</a:t>
            </a:r>
            <a:endParaRPr lang="en" dirty="0"/>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23</a:t>
            </a:fld>
            <a:endParaRPr>
              <a:solidFill>
                <a:schemeClr val="dk2"/>
              </a:solidFill>
            </a:endParaRPr>
          </a:p>
        </p:txBody>
      </p:sp>
      <p:pic>
        <p:nvPicPr>
          <p:cNvPr id="2" name="Google Shape;132;g212301c0ec8_0_9">
            <a:extLst>
              <a:ext uri="{FF2B5EF4-FFF2-40B4-BE49-F238E27FC236}">
                <a16:creationId xmlns:a16="http://schemas.microsoft.com/office/drawing/2014/main" id="{A7094187-225D-271D-D3FB-B10DB01AC6AB}"/>
              </a:ext>
            </a:extLst>
          </p:cNvPr>
          <p:cNvPicPr preferRelativeResize="0"/>
          <p:nvPr/>
        </p:nvPicPr>
        <p:blipFill rotWithShape="1">
          <a:blip r:embed="rId3">
            <a:alphaModFix/>
          </a:blip>
          <a:srcRect t="15783" b="46323"/>
          <a:stretch/>
        </p:blipFill>
        <p:spPr>
          <a:xfrm>
            <a:off x="1226099" y="2606112"/>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oogle Shape;132;g212301c0ec8_0_9">
            <a:extLst>
              <a:ext uri="{FF2B5EF4-FFF2-40B4-BE49-F238E27FC236}">
                <a16:creationId xmlns:a16="http://schemas.microsoft.com/office/drawing/2014/main" id="{499BFBE6-E857-6DA5-557B-071F229B035B}"/>
              </a:ext>
            </a:extLst>
          </p:cNvPr>
          <p:cNvPicPr preferRelativeResize="0"/>
          <p:nvPr/>
        </p:nvPicPr>
        <p:blipFill rotWithShape="1">
          <a:blip r:embed="rId3">
            <a:alphaModFix/>
          </a:blip>
          <a:srcRect t="15783" b="46323"/>
          <a:stretch/>
        </p:blipFill>
        <p:spPr>
          <a:xfrm>
            <a:off x="1226098" y="3395091"/>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oogle Shape;132;g212301c0ec8_0_9">
            <a:extLst>
              <a:ext uri="{FF2B5EF4-FFF2-40B4-BE49-F238E27FC236}">
                <a16:creationId xmlns:a16="http://schemas.microsoft.com/office/drawing/2014/main" id="{4F76F61D-13D5-6F6A-1F2F-BA09611F4B9C}"/>
              </a:ext>
            </a:extLst>
          </p:cNvPr>
          <p:cNvPicPr preferRelativeResize="0"/>
          <p:nvPr/>
        </p:nvPicPr>
        <p:blipFill rotWithShape="1">
          <a:blip r:embed="rId3">
            <a:alphaModFix/>
          </a:blip>
          <a:srcRect t="15783" b="46323"/>
          <a:stretch/>
        </p:blipFill>
        <p:spPr>
          <a:xfrm>
            <a:off x="1226098" y="4184071"/>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3CA0646-3AB3-9DAD-AA83-A8674C18DFD2}"/>
              </a:ext>
            </a:extLst>
          </p:cNvPr>
          <p:cNvSpPr txBox="1"/>
          <p:nvPr/>
        </p:nvSpPr>
        <p:spPr>
          <a:xfrm>
            <a:off x="154971" y="2739772"/>
            <a:ext cx="1071127" cy="307777"/>
          </a:xfrm>
          <a:prstGeom prst="rect">
            <a:avLst/>
          </a:prstGeom>
          <a:noFill/>
        </p:spPr>
        <p:txBody>
          <a:bodyPr wrap="none" rtlCol="0">
            <a:spAutoFit/>
          </a:bodyPr>
          <a:lstStyle/>
          <a:p>
            <a:r>
              <a:rPr lang="en-US" dirty="0"/>
              <a:t>Classifier 1</a:t>
            </a:r>
          </a:p>
        </p:txBody>
      </p:sp>
      <p:sp>
        <p:nvSpPr>
          <p:cNvPr id="8" name="TextBox 7">
            <a:extLst>
              <a:ext uri="{FF2B5EF4-FFF2-40B4-BE49-F238E27FC236}">
                <a16:creationId xmlns:a16="http://schemas.microsoft.com/office/drawing/2014/main" id="{0C95A9BB-C7C3-ADA2-E97D-E51F4AAB638F}"/>
              </a:ext>
            </a:extLst>
          </p:cNvPr>
          <p:cNvSpPr txBox="1"/>
          <p:nvPr/>
        </p:nvSpPr>
        <p:spPr>
          <a:xfrm>
            <a:off x="154970" y="3533234"/>
            <a:ext cx="1071127" cy="307777"/>
          </a:xfrm>
          <a:prstGeom prst="rect">
            <a:avLst/>
          </a:prstGeom>
          <a:noFill/>
        </p:spPr>
        <p:txBody>
          <a:bodyPr wrap="none" rtlCol="0">
            <a:spAutoFit/>
          </a:bodyPr>
          <a:lstStyle/>
          <a:p>
            <a:r>
              <a:rPr lang="en-US" dirty="0"/>
              <a:t>Classifier 2</a:t>
            </a:r>
          </a:p>
        </p:txBody>
      </p:sp>
      <p:sp>
        <p:nvSpPr>
          <p:cNvPr id="9" name="TextBox 8">
            <a:extLst>
              <a:ext uri="{FF2B5EF4-FFF2-40B4-BE49-F238E27FC236}">
                <a16:creationId xmlns:a16="http://schemas.microsoft.com/office/drawing/2014/main" id="{2F02748C-F753-2AF9-3242-AE9C6884C577}"/>
              </a:ext>
            </a:extLst>
          </p:cNvPr>
          <p:cNvSpPr txBox="1"/>
          <p:nvPr/>
        </p:nvSpPr>
        <p:spPr>
          <a:xfrm>
            <a:off x="154970" y="4329488"/>
            <a:ext cx="1071127" cy="307777"/>
          </a:xfrm>
          <a:prstGeom prst="rect">
            <a:avLst/>
          </a:prstGeom>
          <a:noFill/>
        </p:spPr>
        <p:txBody>
          <a:bodyPr wrap="none" rtlCol="0">
            <a:spAutoFit/>
          </a:bodyPr>
          <a:lstStyle/>
          <a:p>
            <a:r>
              <a:rPr lang="en-US" dirty="0"/>
              <a:t>Classifier 3</a:t>
            </a:r>
          </a:p>
        </p:txBody>
      </p:sp>
    </p:spTree>
    <p:extLst>
      <p:ext uri="{BB962C8B-B14F-4D97-AF65-F5344CB8AC3E}">
        <p14:creationId xmlns:p14="http://schemas.microsoft.com/office/powerpoint/2010/main" val="57509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Efficiency: </a:t>
            </a:r>
            <a:r>
              <a:rPr lang="en" b="1" dirty="0"/>
              <a:t>Memory Usage</a:t>
            </a:r>
            <a:endParaRPr b="1" dirty="0"/>
          </a:p>
          <a:p>
            <a:pPr marL="914400" lvl="1" indent="-317500" algn="l" rtl="0">
              <a:lnSpc>
                <a:spcPct val="115000"/>
              </a:lnSpc>
              <a:spcBef>
                <a:spcPts val="0"/>
              </a:spcBef>
              <a:spcAft>
                <a:spcPts val="0"/>
              </a:spcAft>
              <a:buSzPts val="1400"/>
              <a:buChar char="○"/>
            </a:pPr>
            <a:r>
              <a:rPr lang="en" dirty="0"/>
              <a:t>Minimum amount of RAM and SWAP memory needed</a:t>
            </a:r>
          </a:p>
          <a:p>
            <a:pPr marL="596900" lvl="1" indent="0">
              <a:buNone/>
            </a:pPr>
            <a:r>
              <a:rPr lang="en-US" b="1" dirty="0"/>
              <a:t>Assumption*</a:t>
            </a:r>
            <a:r>
              <a:rPr lang="en-US" dirty="0"/>
              <a:t>: A new classifier instance is called every second to classify all flows collected from the previous second </a:t>
            </a:r>
            <a:r>
              <a:rPr lang="en-US" dirty="0">
                <a:sym typeface="Wingdings" pitchFamily="2" charset="2"/>
              </a:rPr>
              <a:t> More than 1 instances of classifiers running concurrent if TTD &gt; 1s.</a:t>
            </a:r>
            <a:endParaRPr lang="en" dirty="0"/>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24</a:t>
            </a:fld>
            <a:endParaRPr>
              <a:solidFill>
                <a:schemeClr val="dk2"/>
              </a:solidFill>
            </a:endParaRPr>
          </a:p>
        </p:txBody>
      </p:sp>
      <p:pic>
        <p:nvPicPr>
          <p:cNvPr id="2" name="Google Shape;132;g212301c0ec8_0_9">
            <a:extLst>
              <a:ext uri="{FF2B5EF4-FFF2-40B4-BE49-F238E27FC236}">
                <a16:creationId xmlns:a16="http://schemas.microsoft.com/office/drawing/2014/main" id="{A7094187-225D-271D-D3FB-B10DB01AC6AB}"/>
              </a:ext>
            </a:extLst>
          </p:cNvPr>
          <p:cNvPicPr preferRelativeResize="0"/>
          <p:nvPr/>
        </p:nvPicPr>
        <p:blipFill rotWithShape="1">
          <a:blip r:embed="rId3">
            <a:alphaModFix/>
          </a:blip>
          <a:srcRect t="15783" b="46323"/>
          <a:stretch/>
        </p:blipFill>
        <p:spPr>
          <a:xfrm>
            <a:off x="1226099" y="2606112"/>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oogle Shape;132;g212301c0ec8_0_9">
            <a:extLst>
              <a:ext uri="{FF2B5EF4-FFF2-40B4-BE49-F238E27FC236}">
                <a16:creationId xmlns:a16="http://schemas.microsoft.com/office/drawing/2014/main" id="{499BFBE6-E857-6DA5-557B-071F229B035B}"/>
              </a:ext>
            </a:extLst>
          </p:cNvPr>
          <p:cNvPicPr preferRelativeResize="0"/>
          <p:nvPr/>
        </p:nvPicPr>
        <p:blipFill rotWithShape="1">
          <a:blip r:embed="rId3">
            <a:alphaModFix/>
          </a:blip>
          <a:srcRect t="15783" b="46323"/>
          <a:stretch/>
        </p:blipFill>
        <p:spPr>
          <a:xfrm>
            <a:off x="1226098" y="3395091"/>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oogle Shape;132;g212301c0ec8_0_9">
            <a:extLst>
              <a:ext uri="{FF2B5EF4-FFF2-40B4-BE49-F238E27FC236}">
                <a16:creationId xmlns:a16="http://schemas.microsoft.com/office/drawing/2014/main" id="{4F76F61D-13D5-6F6A-1F2F-BA09611F4B9C}"/>
              </a:ext>
            </a:extLst>
          </p:cNvPr>
          <p:cNvPicPr preferRelativeResize="0"/>
          <p:nvPr/>
        </p:nvPicPr>
        <p:blipFill rotWithShape="1">
          <a:blip r:embed="rId3">
            <a:alphaModFix/>
          </a:blip>
          <a:srcRect t="15783" b="46323"/>
          <a:stretch/>
        </p:blipFill>
        <p:spPr>
          <a:xfrm>
            <a:off x="1226098" y="4184071"/>
            <a:ext cx="4933087" cy="575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3CA0646-3AB3-9DAD-AA83-A8674C18DFD2}"/>
              </a:ext>
            </a:extLst>
          </p:cNvPr>
          <p:cNvSpPr txBox="1"/>
          <p:nvPr/>
        </p:nvSpPr>
        <p:spPr>
          <a:xfrm>
            <a:off x="154971" y="2739772"/>
            <a:ext cx="1071127" cy="307777"/>
          </a:xfrm>
          <a:prstGeom prst="rect">
            <a:avLst/>
          </a:prstGeom>
          <a:noFill/>
        </p:spPr>
        <p:txBody>
          <a:bodyPr wrap="none" rtlCol="0">
            <a:spAutoFit/>
          </a:bodyPr>
          <a:lstStyle/>
          <a:p>
            <a:r>
              <a:rPr lang="en-US" dirty="0"/>
              <a:t>Classifier 1</a:t>
            </a:r>
          </a:p>
        </p:txBody>
      </p:sp>
      <p:sp>
        <p:nvSpPr>
          <p:cNvPr id="8" name="TextBox 7">
            <a:extLst>
              <a:ext uri="{FF2B5EF4-FFF2-40B4-BE49-F238E27FC236}">
                <a16:creationId xmlns:a16="http://schemas.microsoft.com/office/drawing/2014/main" id="{0C95A9BB-C7C3-ADA2-E97D-E51F4AAB638F}"/>
              </a:ext>
            </a:extLst>
          </p:cNvPr>
          <p:cNvSpPr txBox="1"/>
          <p:nvPr/>
        </p:nvSpPr>
        <p:spPr>
          <a:xfrm>
            <a:off x="154970" y="3533234"/>
            <a:ext cx="1071127" cy="307777"/>
          </a:xfrm>
          <a:prstGeom prst="rect">
            <a:avLst/>
          </a:prstGeom>
          <a:noFill/>
        </p:spPr>
        <p:txBody>
          <a:bodyPr wrap="none" rtlCol="0">
            <a:spAutoFit/>
          </a:bodyPr>
          <a:lstStyle/>
          <a:p>
            <a:r>
              <a:rPr lang="en-US" dirty="0"/>
              <a:t>Classifier 2</a:t>
            </a:r>
          </a:p>
        </p:txBody>
      </p:sp>
      <p:sp>
        <p:nvSpPr>
          <p:cNvPr id="9" name="TextBox 8">
            <a:extLst>
              <a:ext uri="{FF2B5EF4-FFF2-40B4-BE49-F238E27FC236}">
                <a16:creationId xmlns:a16="http://schemas.microsoft.com/office/drawing/2014/main" id="{2F02748C-F753-2AF9-3242-AE9C6884C577}"/>
              </a:ext>
            </a:extLst>
          </p:cNvPr>
          <p:cNvSpPr txBox="1"/>
          <p:nvPr/>
        </p:nvSpPr>
        <p:spPr>
          <a:xfrm>
            <a:off x="154970" y="4329488"/>
            <a:ext cx="1071127" cy="307777"/>
          </a:xfrm>
          <a:prstGeom prst="rect">
            <a:avLst/>
          </a:prstGeom>
          <a:noFill/>
        </p:spPr>
        <p:txBody>
          <a:bodyPr wrap="none" rtlCol="0">
            <a:spAutoFit/>
          </a:bodyPr>
          <a:lstStyle/>
          <a:p>
            <a:r>
              <a:rPr lang="en-US" dirty="0"/>
              <a:t>Classifier 3</a:t>
            </a:r>
          </a:p>
        </p:txBody>
      </p:sp>
      <p:sp>
        <p:nvSpPr>
          <p:cNvPr id="4" name="Right Bracket 3">
            <a:extLst>
              <a:ext uri="{FF2B5EF4-FFF2-40B4-BE49-F238E27FC236}">
                <a16:creationId xmlns:a16="http://schemas.microsoft.com/office/drawing/2014/main" id="{8010E571-1768-9B4D-C49F-6D99CD3FFEDB}"/>
              </a:ext>
            </a:extLst>
          </p:cNvPr>
          <p:cNvSpPr/>
          <p:nvPr/>
        </p:nvSpPr>
        <p:spPr>
          <a:xfrm>
            <a:off x="6247820" y="2514148"/>
            <a:ext cx="136187" cy="2336983"/>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Arrow 9">
            <a:extLst>
              <a:ext uri="{FF2B5EF4-FFF2-40B4-BE49-F238E27FC236}">
                <a16:creationId xmlns:a16="http://schemas.microsoft.com/office/drawing/2014/main" id="{EB6ED4C0-225C-C262-3143-EE9ABF7534AE}"/>
              </a:ext>
            </a:extLst>
          </p:cNvPr>
          <p:cNvSpPr/>
          <p:nvPr/>
        </p:nvSpPr>
        <p:spPr>
          <a:xfrm>
            <a:off x="6384007" y="344032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D29561-06B3-3538-2171-3F2B7D40DDE2}"/>
              </a:ext>
            </a:extLst>
          </p:cNvPr>
          <p:cNvSpPr txBox="1"/>
          <p:nvPr/>
        </p:nvSpPr>
        <p:spPr>
          <a:xfrm>
            <a:off x="7363102" y="3313307"/>
            <a:ext cx="1109599" cy="738664"/>
          </a:xfrm>
          <a:prstGeom prst="rect">
            <a:avLst/>
          </a:prstGeom>
          <a:noFill/>
        </p:spPr>
        <p:txBody>
          <a:bodyPr wrap="none" rtlCol="0">
            <a:spAutoFit/>
          </a:bodyPr>
          <a:lstStyle/>
          <a:p>
            <a:r>
              <a:rPr lang="en-US" dirty="0"/>
              <a:t>Aggregated</a:t>
            </a:r>
          </a:p>
          <a:p>
            <a:r>
              <a:rPr lang="en-US" dirty="0"/>
              <a:t>Memory</a:t>
            </a:r>
          </a:p>
          <a:p>
            <a:r>
              <a:rPr lang="en-US" dirty="0"/>
              <a:t>Usage</a:t>
            </a:r>
          </a:p>
        </p:txBody>
      </p:sp>
    </p:spTree>
    <p:extLst>
      <p:ext uri="{BB962C8B-B14F-4D97-AF65-F5344CB8AC3E}">
        <p14:creationId xmlns:p14="http://schemas.microsoft.com/office/powerpoint/2010/main" val="736405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25</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6" name="Google Shape;102;g23dcf2cd1d8_0_26">
            <a:extLst>
              <a:ext uri="{FF2B5EF4-FFF2-40B4-BE49-F238E27FC236}">
                <a16:creationId xmlns:a16="http://schemas.microsoft.com/office/drawing/2014/main" id="{0813647A-B29C-1B54-381D-EE4AFA1DD4C7}"/>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36399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26</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2" name="Google Shape;163;g212301c0ec8_0_34">
            <a:extLst>
              <a:ext uri="{FF2B5EF4-FFF2-40B4-BE49-F238E27FC236}">
                <a16:creationId xmlns:a16="http://schemas.microsoft.com/office/drawing/2014/main" id="{7067AFC6-71C1-C90C-0FAE-EF7E80440BD2}"/>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Flow-statistics classifiers are substantially </a:t>
            </a:r>
            <a:r>
              <a:rPr lang="en-US" b="1" dirty="0"/>
              <a:t>more efficient </a:t>
            </a:r>
            <a:r>
              <a:rPr lang="en-US" dirty="0"/>
              <a:t>in TTD and Memory Requirement.</a:t>
            </a:r>
          </a:p>
        </p:txBody>
      </p:sp>
      <p:sp>
        <p:nvSpPr>
          <p:cNvPr id="4" name="Google Shape;102;g23dcf2cd1d8_0_26">
            <a:extLst>
              <a:ext uri="{FF2B5EF4-FFF2-40B4-BE49-F238E27FC236}">
                <a16:creationId xmlns:a16="http://schemas.microsoft.com/office/drawing/2014/main" id="{C7C4628D-2472-24CA-E26F-DE7227063E6E}"/>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146529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27</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2" name="Google Shape;163;g212301c0ec8_0_34">
            <a:extLst>
              <a:ext uri="{FF2B5EF4-FFF2-40B4-BE49-F238E27FC236}">
                <a16:creationId xmlns:a16="http://schemas.microsoft.com/office/drawing/2014/main" id="{7067AFC6-71C1-C90C-0FAE-EF7E80440BD2}"/>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Flow-statistics classifiers are substantially </a:t>
            </a:r>
            <a:r>
              <a:rPr lang="en-US" b="1" dirty="0"/>
              <a:t>more efficient </a:t>
            </a:r>
            <a:r>
              <a:rPr lang="en-US" dirty="0"/>
              <a:t>in TTD and Memory Requirement.</a:t>
            </a:r>
          </a:p>
          <a:p>
            <a:pPr lvl="1"/>
            <a:r>
              <a:rPr lang="en-US" b="1" dirty="0"/>
              <a:t>Less features</a:t>
            </a:r>
          </a:p>
          <a:p>
            <a:pPr lvl="1"/>
            <a:r>
              <a:rPr lang="en-US" b="1" dirty="0"/>
              <a:t>Less transformation/preprocessing time and procedures.</a:t>
            </a:r>
          </a:p>
        </p:txBody>
      </p:sp>
      <p:sp>
        <p:nvSpPr>
          <p:cNvPr id="4" name="Google Shape;102;g23dcf2cd1d8_0_26">
            <a:extLst>
              <a:ext uri="{FF2B5EF4-FFF2-40B4-BE49-F238E27FC236}">
                <a16:creationId xmlns:a16="http://schemas.microsoft.com/office/drawing/2014/main" id="{9DEFE764-BF4E-A691-26C2-EFF3F789D76C}"/>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3792304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28</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2" name="Google Shape;163;g212301c0ec8_0_34">
            <a:extLst>
              <a:ext uri="{FF2B5EF4-FFF2-40B4-BE49-F238E27FC236}">
                <a16:creationId xmlns:a16="http://schemas.microsoft.com/office/drawing/2014/main" id="{7067AFC6-71C1-C90C-0FAE-EF7E80440BD2}"/>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Flow-statistics classifiers are substantially </a:t>
            </a:r>
            <a:r>
              <a:rPr lang="en-US" b="1" dirty="0"/>
              <a:t>more efficient </a:t>
            </a:r>
            <a:r>
              <a:rPr lang="en-US" dirty="0"/>
              <a:t>in TTD and Memory Requirement.</a:t>
            </a:r>
          </a:p>
          <a:p>
            <a:r>
              <a:rPr lang="en-US" dirty="0"/>
              <a:t>But less features </a:t>
            </a:r>
            <a:r>
              <a:rPr lang="en-US" dirty="0">
                <a:sym typeface="Wingdings" pitchFamily="2" charset="2"/>
              </a:rPr>
              <a:t> less accuracy</a:t>
            </a:r>
            <a:endParaRPr lang="en-US" dirty="0"/>
          </a:p>
        </p:txBody>
      </p:sp>
      <p:sp>
        <p:nvSpPr>
          <p:cNvPr id="4" name="Google Shape;102;g23dcf2cd1d8_0_26">
            <a:extLst>
              <a:ext uri="{FF2B5EF4-FFF2-40B4-BE49-F238E27FC236}">
                <a16:creationId xmlns:a16="http://schemas.microsoft.com/office/drawing/2014/main" id="{9DEFE764-BF4E-A691-26C2-EFF3F789D76C}"/>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48358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29</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2" name="Google Shape;163;g212301c0ec8_0_34">
            <a:extLst>
              <a:ext uri="{FF2B5EF4-FFF2-40B4-BE49-F238E27FC236}">
                <a16:creationId xmlns:a16="http://schemas.microsoft.com/office/drawing/2014/main" id="{7067AFC6-71C1-C90C-0FAE-EF7E80440BD2}"/>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Packet-capture classifiers show significantly </a:t>
            </a:r>
            <a:r>
              <a:rPr lang="en-US" b="1" dirty="0"/>
              <a:t>better performance</a:t>
            </a:r>
            <a:r>
              <a:rPr lang="en-US" dirty="0"/>
              <a:t>:</a:t>
            </a:r>
          </a:p>
          <a:p>
            <a:pPr lvl="1"/>
            <a:r>
              <a:rPr lang="en-US" b="1" dirty="0"/>
              <a:t>More informative features to learn from</a:t>
            </a:r>
          </a:p>
        </p:txBody>
      </p:sp>
      <p:sp>
        <p:nvSpPr>
          <p:cNvPr id="4" name="Google Shape;102;g23dcf2cd1d8_0_26">
            <a:extLst>
              <a:ext uri="{FF2B5EF4-FFF2-40B4-BE49-F238E27FC236}">
                <a16:creationId xmlns:a16="http://schemas.microsoft.com/office/drawing/2014/main" id="{4E280209-0246-638A-C500-7EAE27ACF6BF}"/>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407690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Network traffic classification is widely used</a:t>
            </a:r>
            <a:endParaRPr dirty="0"/>
          </a:p>
        </p:txBody>
      </p:sp>
      <p:sp>
        <p:nvSpPr>
          <p:cNvPr id="62" name="Google Shape;62;p2"/>
          <p:cNvSpPr txBox="1">
            <a:spLocks noGrp="1"/>
          </p:cNvSpPr>
          <p:nvPr>
            <p:ph type="body" idx="1"/>
          </p:nvPr>
        </p:nvSpPr>
        <p:spPr>
          <a:xfrm>
            <a:off x="311700" y="1152475"/>
            <a:ext cx="3504521" cy="2439811"/>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dirty="0"/>
              <a:t>What to classify?</a:t>
            </a:r>
          </a:p>
          <a:p>
            <a:pPr marL="457200" lvl="0" indent="-342900" algn="l" rtl="0">
              <a:lnSpc>
                <a:spcPct val="115000"/>
              </a:lnSpc>
              <a:spcBef>
                <a:spcPts val="1200"/>
              </a:spcBef>
              <a:spcAft>
                <a:spcPts val="0"/>
              </a:spcAft>
              <a:buSzPts val="1800"/>
              <a:buChar char="●"/>
            </a:pPr>
            <a:r>
              <a:rPr lang="en-US" dirty="0"/>
              <a:t>Video streaming services</a:t>
            </a:r>
          </a:p>
          <a:p>
            <a:pPr marL="457200" lvl="0" indent="-342900" algn="l" rtl="0">
              <a:lnSpc>
                <a:spcPct val="115000"/>
              </a:lnSpc>
              <a:spcBef>
                <a:spcPts val="0"/>
              </a:spcBef>
              <a:spcAft>
                <a:spcPts val="0"/>
              </a:spcAft>
              <a:buSzPts val="1800"/>
              <a:buChar char="●"/>
            </a:pPr>
            <a:r>
              <a:rPr lang="en-US" dirty="0"/>
              <a:t>Video conferencing apps</a:t>
            </a:r>
          </a:p>
          <a:p>
            <a:pPr marL="457200" lvl="0" indent="-342900" algn="l" rtl="0">
              <a:lnSpc>
                <a:spcPct val="115000"/>
              </a:lnSpc>
              <a:spcBef>
                <a:spcPts val="0"/>
              </a:spcBef>
              <a:spcAft>
                <a:spcPts val="0"/>
              </a:spcAft>
              <a:buSzPts val="1800"/>
              <a:buChar char="●"/>
            </a:pPr>
            <a:r>
              <a:rPr lang="en-US" dirty="0"/>
              <a:t>Social media websites</a:t>
            </a:r>
          </a:p>
          <a:p>
            <a:pPr marL="457200" lvl="0" indent="-342900" algn="l" rtl="0">
              <a:lnSpc>
                <a:spcPct val="115000"/>
              </a:lnSpc>
              <a:spcBef>
                <a:spcPts val="0"/>
              </a:spcBef>
              <a:spcAft>
                <a:spcPts val="0"/>
              </a:spcAft>
              <a:buSzPts val="1800"/>
              <a:buChar char="●"/>
            </a:pPr>
            <a:r>
              <a:rPr lang="en-US" dirty="0"/>
              <a:t>Anomaly detection</a:t>
            </a:r>
          </a:p>
          <a:p>
            <a:pPr marL="457200" lvl="0" indent="-342900" algn="l" rtl="0">
              <a:lnSpc>
                <a:spcPct val="115000"/>
              </a:lnSpc>
              <a:spcBef>
                <a:spcPts val="0"/>
              </a:spcBef>
              <a:spcAft>
                <a:spcPts val="0"/>
              </a:spcAft>
              <a:buSzPts val="1800"/>
              <a:buChar char="●"/>
            </a:pPr>
            <a:r>
              <a:rPr lang="en-US" dirty="0"/>
              <a:t>…</a:t>
            </a:r>
          </a:p>
          <a:p>
            <a:pPr marL="457200" lvl="0" indent="0" algn="l" rtl="0">
              <a:lnSpc>
                <a:spcPct val="115000"/>
              </a:lnSpc>
              <a:spcBef>
                <a:spcPts val="1200"/>
              </a:spcBef>
              <a:spcAft>
                <a:spcPts val="1200"/>
              </a:spcAft>
              <a:buSzPts val="1800"/>
              <a:buNone/>
            </a:pPr>
            <a:endParaRPr dirty="0"/>
          </a:p>
        </p:txBody>
      </p:sp>
      <p:sp>
        <p:nvSpPr>
          <p:cNvPr id="64" name="Google Shape;6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a:t>
            </a:fld>
            <a:endParaRPr>
              <a:solidFill>
                <a:schemeClr val="dk2"/>
              </a:solidFill>
            </a:endParaRPr>
          </a:p>
        </p:txBody>
      </p:sp>
      <p:sp>
        <p:nvSpPr>
          <p:cNvPr id="3" name="Google Shape;62;p2">
            <a:extLst>
              <a:ext uri="{FF2B5EF4-FFF2-40B4-BE49-F238E27FC236}">
                <a16:creationId xmlns:a16="http://schemas.microsoft.com/office/drawing/2014/main" id="{DD95EF51-B585-EC5E-BC4E-3C106696813B}"/>
              </a:ext>
            </a:extLst>
          </p:cNvPr>
          <p:cNvSpPr txBox="1">
            <a:spLocks/>
          </p:cNvSpPr>
          <p:nvPr/>
        </p:nvSpPr>
        <p:spPr>
          <a:xfrm>
            <a:off x="4967937" y="1152474"/>
            <a:ext cx="3504521" cy="24398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Why do we need classification?</a:t>
            </a:r>
          </a:p>
        </p:txBody>
      </p:sp>
    </p:spTree>
    <p:extLst>
      <p:ext uri="{BB962C8B-B14F-4D97-AF65-F5344CB8AC3E}">
        <p14:creationId xmlns:p14="http://schemas.microsoft.com/office/powerpoint/2010/main" val="2084497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30</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2" name="Google Shape;163;g212301c0ec8_0_34">
            <a:extLst>
              <a:ext uri="{FF2B5EF4-FFF2-40B4-BE49-F238E27FC236}">
                <a16:creationId xmlns:a16="http://schemas.microsoft.com/office/drawing/2014/main" id="{7067AFC6-71C1-C90C-0FAE-EF7E80440BD2}"/>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Packet-capture classifiers show significantly </a:t>
            </a:r>
            <a:r>
              <a:rPr lang="en-US" b="1" dirty="0"/>
              <a:t>better performance</a:t>
            </a:r>
            <a:r>
              <a:rPr lang="en-US" dirty="0"/>
              <a:t>:</a:t>
            </a:r>
          </a:p>
          <a:p>
            <a:pPr lvl="1"/>
            <a:r>
              <a:rPr lang="en-US" b="1" dirty="0"/>
              <a:t>More informative features to learn from</a:t>
            </a:r>
            <a:endParaRPr lang="en-US" dirty="0"/>
          </a:p>
          <a:p>
            <a:r>
              <a:rPr lang="en-US" dirty="0"/>
              <a:t>But more features </a:t>
            </a:r>
            <a:r>
              <a:rPr lang="en-US" dirty="0">
                <a:sym typeface="Wingdings" pitchFamily="2" charset="2"/>
              </a:rPr>
              <a:t> less efficiency</a:t>
            </a:r>
            <a:endParaRPr lang="en-US" b="1" dirty="0"/>
          </a:p>
        </p:txBody>
      </p:sp>
      <p:sp>
        <p:nvSpPr>
          <p:cNvPr id="4" name="Google Shape;102;g23dcf2cd1d8_0_26">
            <a:extLst>
              <a:ext uri="{FF2B5EF4-FFF2-40B4-BE49-F238E27FC236}">
                <a16:creationId xmlns:a16="http://schemas.microsoft.com/office/drawing/2014/main" id="{4E280209-0246-638A-C500-7EAE27ACF6BF}"/>
              </a:ext>
            </a:extLst>
          </p:cNvPr>
          <p:cNvSpPr/>
          <p:nvPr/>
        </p:nvSpPr>
        <p:spPr>
          <a:xfrm>
            <a:off x="3562309" y="1662016"/>
            <a:ext cx="5581691" cy="90973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3964242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g212301c0ec8_0_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138" name="Google Shape;138;g212301c0ec8_0_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dirty="0"/>
              <a:t>Average results across tested traffic rates:</a:t>
            </a:r>
          </a:p>
        </p:txBody>
      </p:sp>
      <p:sp>
        <p:nvSpPr>
          <p:cNvPr id="139" name="Google Shape;139;g212301c0ec8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31</a:t>
            </a:fld>
            <a:endParaRPr>
              <a:solidFill>
                <a:schemeClr val="dk2"/>
              </a:solidFill>
            </a:endParaRPr>
          </a:p>
        </p:txBody>
      </p:sp>
      <p:pic>
        <p:nvPicPr>
          <p:cNvPr id="3" name="Picture 2" descr="A screenshot of a graph&#10;&#10;Description automatically generated">
            <a:extLst>
              <a:ext uri="{FF2B5EF4-FFF2-40B4-BE49-F238E27FC236}">
                <a16:creationId xmlns:a16="http://schemas.microsoft.com/office/drawing/2014/main" id="{B8BF6B4E-3BD0-D594-113A-B3E2EA6F1574}"/>
              </a:ext>
            </a:extLst>
          </p:cNvPr>
          <p:cNvPicPr>
            <a:picLocks noChangeAspect="1"/>
          </p:cNvPicPr>
          <p:nvPr/>
        </p:nvPicPr>
        <p:blipFill>
          <a:blip r:embed="rId3"/>
          <a:stretch>
            <a:fillRect/>
          </a:stretch>
        </p:blipFill>
        <p:spPr>
          <a:xfrm>
            <a:off x="0" y="1633567"/>
            <a:ext cx="9146367" cy="1419685"/>
          </a:xfrm>
          <a:prstGeom prst="rect">
            <a:avLst/>
          </a:prstGeom>
        </p:spPr>
      </p:pic>
      <p:sp>
        <p:nvSpPr>
          <p:cNvPr id="4" name="Google Shape;171;g212301c0ec8_0_52">
            <a:extLst>
              <a:ext uri="{FF2B5EF4-FFF2-40B4-BE49-F238E27FC236}">
                <a16:creationId xmlns:a16="http://schemas.microsoft.com/office/drawing/2014/main" id="{67A2148E-FE2D-C431-F003-998F4061F7E3}"/>
              </a:ext>
            </a:extLst>
          </p:cNvPr>
          <p:cNvSpPr txBox="1">
            <a:spLocks/>
          </p:cNvSpPr>
          <p:nvPr/>
        </p:nvSpPr>
        <p:spPr>
          <a:xfrm>
            <a:off x="311700" y="3102400"/>
            <a:ext cx="8520600" cy="19475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Takeaways:</a:t>
            </a:r>
          </a:p>
          <a:p>
            <a:r>
              <a:rPr lang="en-US" dirty="0"/>
              <a:t>Efficiency bottleneck for packet-capture classifiers largely stems from the preprocessing of large amounts of raw features to guarantee high performance.</a:t>
            </a:r>
          </a:p>
        </p:txBody>
      </p:sp>
    </p:spTree>
    <p:extLst>
      <p:ext uri="{BB962C8B-B14F-4D97-AF65-F5344CB8AC3E}">
        <p14:creationId xmlns:p14="http://schemas.microsoft.com/office/powerpoint/2010/main" val="2353349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23dcf2cd1d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Magnified trade-off facing increasing network traffic rates</a:t>
            </a:r>
            <a:endParaRPr dirty="0"/>
          </a:p>
        </p:txBody>
      </p:sp>
      <p:sp>
        <p:nvSpPr>
          <p:cNvPr id="100" name="Google Shape;100;g23dcf2cd1d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32</a:t>
            </a:fld>
            <a:endParaRPr>
              <a:solidFill>
                <a:schemeClr val="dk2"/>
              </a:solidFill>
            </a:endParaRPr>
          </a:p>
        </p:txBody>
      </p:sp>
      <p:pic>
        <p:nvPicPr>
          <p:cNvPr id="101" name="Google Shape;101;g23dcf2cd1d8_0_26"/>
          <p:cNvPicPr preferRelativeResize="0"/>
          <p:nvPr/>
        </p:nvPicPr>
        <p:blipFill>
          <a:blip r:embed="rId3">
            <a:alphaModFix/>
          </a:blip>
          <a:stretch>
            <a:fillRect/>
          </a:stretch>
        </p:blipFill>
        <p:spPr>
          <a:xfrm>
            <a:off x="217625" y="1408187"/>
            <a:ext cx="8803533" cy="2538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2" name="Google Shape;102;g23dcf2cd1d8_0_26"/>
          <p:cNvSpPr/>
          <p:nvPr/>
        </p:nvSpPr>
        <p:spPr>
          <a:xfrm>
            <a:off x="6387430" y="1554325"/>
            <a:ext cx="433200" cy="239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3dcf2cd1d8_0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Demonstration: performance vs. efficiency trade-off</a:t>
            </a:r>
            <a:endParaRPr dirty="0"/>
          </a:p>
        </p:txBody>
      </p:sp>
      <p:sp>
        <p:nvSpPr>
          <p:cNvPr id="92" name="Google Shape;92;g23dcf2cd1d8_0_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33</a:t>
            </a:fld>
            <a:endParaRPr>
              <a:solidFill>
                <a:schemeClr val="dk2"/>
              </a:solidFill>
            </a:endParaRPr>
          </a:p>
        </p:txBody>
      </p:sp>
      <p:cxnSp>
        <p:nvCxnSpPr>
          <p:cNvPr id="3" name="Straight Arrow Connector 2">
            <a:extLst>
              <a:ext uri="{FF2B5EF4-FFF2-40B4-BE49-F238E27FC236}">
                <a16:creationId xmlns:a16="http://schemas.microsoft.com/office/drawing/2014/main" id="{080183DE-EC65-0422-AEFA-42EC54ECE3C8}"/>
              </a:ext>
            </a:extLst>
          </p:cNvPr>
          <p:cNvCxnSpPr/>
          <p:nvPr/>
        </p:nvCxnSpPr>
        <p:spPr>
          <a:xfrm flipV="1">
            <a:off x="2836506" y="1456863"/>
            <a:ext cx="0" cy="2780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99D7D13-8415-844D-7B1C-1A1A455EB17A}"/>
              </a:ext>
            </a:extLst>
          </p:cNvPr>
          <p:cNvCxnSpPr>
            <a:cxnSpLocks/>
          </p:cNvCxnSpPr>
          <p:nvPr/>
        </p:nvCxnSpPr>
        <p:spPr>
          <a:xfrm>
            <a:off x="2836506" y="4237385"/>
            <a:ext cx="3191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1BB83F3-3311-5CF1-7A1C-06B1D511BAD5}"/>
              </a:ext>
            </a:extLst>
          </p:cNvPr>
          <p:cNvSpPr/>
          <p:nvPr/>
        </p:nvSpPr>
        <p:spPr>
          <a:xfrm>
            <a:off x="3292456" y="3712550"/>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A94A65-70C6-6FD9-DB02-A5B580C63AF8}"/>
              </a:ext>
            </a:extLst>
          </p:cNvPr>
          <p:cNvSpPr/>
          <p:nvPr/>
        </p:nvSpPr>
        <p:spPr>
          <a:xfrm>
            <a:off x="5508175" y="1653518"/>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F287E79-E1C6-88BA-67AB-63DFF675D612}"/>
              </a:ext>
            </a:extLst>
          </p:cNvPr>
          <p:cNvSpPr txBox="1"/>
          <p:nvPr/>
        </p:nvSpPr>
        <p:spPr>
          <a:xfrm>
            <a:off x="2187825" y="1135779"/>
            <a:ext cx="1208985" cy="307777"/>
          </a:xfrm>
          <a:prstGeom prst="rect">
            <a:avLst/>
          </a:prstGeom>
          <a:noFill/>
        </p:spPr>
        <p:txBody>
          <a:bodyPr wrap="none" rtlCol="0">
            <a:spAutoFit/>
          </a:bodyPr>
          <a:lstStyle/>
          <a:p>
            <a:r>
              <a:rPr lang="en-US" dirty="0"/>
              <a:t>Performance</a:t>
            </a:r>
          </a:p>
        </p:txBody>
      </p:sp>
      <p:sp>
        <p:nvSpPr>
          <p:cNvPr id="9" name="TextBox 8">
            <a:extLst>
              <a:ext uri="{FF2B5EF4-FFF2-40B4-BE49-F238E27FC236}">
                <a16:creationId xmlns:a16="http://schemas.microsoft.com/office/drawing/2014/main" id="{3FA88004-6939-E4F3-CB9B-9AA377CD524B}"/>
              </a:ext>
            </a:extLst>
          </p:cNvPr>
          <p:cNvSpPr txBox="1"/>
          <p:nvPr/>
        </p:nvSpPr>
        <p:spPr>
          <a:xfrm>
            <a:off x="2140385" y="2483872"/>
            <a:ext cx="696121" cy="523220"/>
          </a:xfrm>
          <a:prstGeom prst="rect">
            <a:avLst/>
          </a:prstGeom>
          <a:noFill/>
        </p:spPr>
        <p:txBody>
          <a:bodyPr wrap="square" rtlCol="0">
            <a:spAutoFit/>
          </a:bodyPr>
          <a:lstStyle/>
          <a:p>
            <a:r>
              <a:rPr lang="en-US" dirty="0"/>
              <a:t>F1-Score</a:t>
            </a:r>
          </a:p>
        </p:txBody>
      </p:sp>
      <p:sp>
        <p:nvSpPr>
          <p:cNvPr id="10" name="TextBox 9">
            <a:extLst>
              <a:ext uri="{FF2B5EF4-FFF2-40B4-BE49-F238E27FC236}">
                <a16:creationId xmlns:a16="http://schemas.microsoft.com/office/drawing/2014/main" id="{34FE9F0C-4141-CE0D-6142-1D4679EE000E}"/>
              </a:ext>
            </a:extLst>
          </p:cNvPr>
          <p:cNvSpPr txBox="1"/>
          <p:nvPr/>
        </p:nvSpPr>
        <p:spPr>
          <a:xfrm>
            <a:off x="5987772" y="3975775"/>
            <a:ext cx="1612455" cy="523220"/>
          </a:xfrm>
          <a:prstGeom prst="rect">
            <a:avLst/>
          </a:prstGeom>
          <a:noFill/>
        </p:spPr>
        <p:txBody>
          <a:bodyPr wrap="square" rtlCol="0">
            <a:spAutoFit/>
          </a:bodyPr>
          <a:lstStyle/>
          <a:p>
            <a:r>
              <a:rPr lang="en-US" dirty="0"/>
              <a:t>Efficiency Overhead</a:t>
            </a:r>
          </a:p>
        </p:txBody>
      </p:sp>
      <p:sp>
        <p:nvSpPr>
          <p:cNvPr id="11" name="TextBox 10">
            <a:extLst>
              <a:ext uri="{FF2B5EF4-FFF2-40B4-BE49-F238E27FC236}">
                <a16:creationId xmlns:a16="http://schemas.microsoft.com/office/drawing/2014/main" id="{FC037BF4-E6DE-FC72-2E09-D8F9723AE210}"/>
              </a:ext>
            </a:extLst>
          </p:cNvPr>
          <p:cNvSpPr txBox="1"/>
          <p:nvPr/>
        </p:nvSpPr>
        <p:spPr>
          <a:xfrm>
            <a:off x="3328543" y="4237385"/>
            <a:ext cx="2521450" cy="307777"/>
          </a:xfrm>
          <a:prstGeom prst="rect">
            <a:avLst/>
          </a:prstGeom>
          <a:noFill/>
        </p:spPr>
        <p:txBody>
          <a:bodyPr wrap="square" rtlCol="0">
            <a:spAutoFit/>
          </a:bodyPr>
          <a:lstStyle/>
          <a:p>
            <a:r>
              <a:rPr lang="en-US" dirty="0"/>
              <a:t>TTD/Memory Consumption</a:t>
            </a:r>
          </a:p>
        </p:txBody>
      </p:sp>
      <p:sp>
        <p:nvSpPr>
          <p:cNvPr id="5" name="Left Arrow 4">
            <a:extLst>
              <a:ext uri="{FF2B5EF4-FFF2-40B4-BE49-F238E27FC236}">
                <a16:creationId xmlns:a16="http://schemas.microsoft.com/office/drawing/2014/main" id="{5DAFC196-0090-AD78-922A-88DE35CEFAC1}"/>
              </a:ext>
            </a:extLst>
          </p:cNvPr>
          <p:cNvSpPr/>
          <p:nvPr/>
        </p:nvSpPr>
        <p:spPr>
          <a:xfrm rot="2390914">
            <a:off x="2940822" y="1774573"/>
            <a:ext cx="775442" cy="305455"/>
          </a:xfrm>
          <a:prstGeom prst="leftArrow">
            <a:avLst>
              <a:gd name="adj1" fmla="val 67422"/>
              <a:gd name="adj2" fmla="val 50000"/>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Better</a:t>
            </a:r>
          </a:p>
        </p:txBody>
      </p:sp>
    </p:spTree>
    <p:extLst>
      <p:ext uri="{BB962C8B-B14F-4D97-AF65-F5344CB8AC3E}">
        <p14:creationId xmlns:p14="http://schemas.microsoft.com/office/powerpoint/2010/main" val="435436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Our solution: Adaptive Constraint-Driven Classification (AC-DC)</a:t>
            </a:r>
            <a:endParaRPr dirty="0"/>
          </a:p>
        </p:txBody>
      </p:sp>
      <p:sp>
        <p:nvSpPr>
          <p:cNvPr id="108" name="Google Shape;108;p5"/>
          <p:cNvSpPr txBox="1">
            <a:spLocks noGrp="1"/>
          </p:cNvSpPr>
          <p:nvPr>
            <p:ph type="body" idx="1"/>
          </p:nvPr>
        </p:nvSpPr>
        <p:spPr>
          <a:xfrm>
            <a:off x="0" y="4698475"/>
            <a:ext cx="5053699" cy="445023"/>
          </a:xfrm>
          <a:prstGeom prst="rect">
            <a:avLst/>
          </a:prstGeom>
          <a:noFill/>
          <a:ln>
            <a:noFill/>
          </a:ln>
        </p:spPr>
        <p:txBody>
          <a:bodyPr spcFirstLastPara="1" wrap="square" lIns="91425" tIns="91425" rIns="91425" bIns="91425" anchor="t" anchorCtr="0">
            <a:normAutofit fontScale="92500" lnSpcReduction="20000"/>
          </a:bodyPr>
          <a:lstStyle/>
          <a:p>
            <a:pPr marL="122873" lvl="0" indent="0" algn="l" rtl="0">
              <a:lnSpc>
                <a:spcPct val="115000"/>
              </a:lnSpc>
              <a:spcBef>
                <a:spcPts val="0"/>
              </a:spcBef>
              <a:spcAft>
                <a:spcPts val="0"/>
              </a:spcAft>
              <a:buSzPct val="100000"/>
              <a:buNone/>
            </a:pPr>
            <a:r>
              <a:rPr lang="en" dirty="0"/>
              <a:t>A framework to balance this trade-off.</a:t>
            </a:r>
            <a:endParaRPr dirty="0"/>
          </a:p>
        </p:txBody>
      </p:sp>
      <p:sp>
        <p:nvSpPr>
          <p:cNvPr id="109" name="Google Shape;10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34</a:t>
            </a:fld>
            <a:endParaRPr>
              <a:solidFill>
                <a:schemeClr val="dk2"/>
              </a:solidFill>
            </a:endParaRPr>
          </a:p>
        </p:txBody>
      </p:sp>
      <p:cxnSp>
        <p:nvCxnSpPr>
          <p:cNvPr id="2" name="Straight Arrow Connector 1">
            <a:extLst>
              <a:ext uri="{FF2B5EF4-FFF2-40B4-BE49-F238E27FC236}">
                <a16:creationId xmlns:a16="http://schemas.microsoft.com/office/drawing/2014/main" id="{914A62BA-CD2B-7BAB-0736-3BEE928B6F42}"/>
              </a:ext>
            </a:extLst>
          </p:cNvPr>
          <p:cNvCxnSpPr/>
          <p:nvPr/>
        </p:nvCxnSpPr>
        <p:spPr>
          <a:xfrm flipV="1">
            <a:off x="2836506" y="1456863"/>
            <a:ext cx="0" cy="2780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B9243AC7-1DC7-8FA3-DE64-F687AA1F0F31}"/>
              </a:ext>
            </a:extLst>
          </p:cNvPr>
          <p:cNvCxnSpPr>
            <a:cxnSpLocks/>
          </p:cNvCxnSpPr>
          <p:nvPr/>
        </p:nvCxnSpPr>
        <p:spPr>
          <a:xfrm>
            <a:off x="2836506" y="4237385"/>
            <a:ext cx="3191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5630CC4-569D-1941-434A-B96C019F9154}"/>
              </a:ext>
            </a:extLst>
          </p:cNvPr>
          <p:cNvSpPr/>
          <p:nvPr/>
        </p:nvSpPr>
        <p:spPr>
          <a:xfrm>
            <a:off x="3292456" y="3712550"/>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1B1948-B695-D073-4EA7-8AFCCB1AE56B}"/>
              </a:ext>
            </a:extLst>
          </p:cNvPr>
          <p:cNvSpPr/>
          <p:nvPr/>
        </p:nvSpPr>
        <p:spPr>
          <a:xfrm>
            <a:off x="5508175" y="1653518"/>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CF1615-0B18-3F8A-6719-9673E9369831}"/>
              </a:ext>
            </a:extLst>
          </p:cNvPr>
          <p:cNvSpPr txBox="1"/>
          <p:nvPr/>
        </p:nvSpPr>
        <p:spPr>
          <a:xfrm>
            <a:off x="2187825" y="1135779"/>
            <a:ext cx="1208985" cy="307777"/>
          </a:xfrm>
          <a:prstGeom prst="rect">
            <a:avLst/>
          </a:prstGeom>
          <a:noFill/>
        </p:spPr>
        <p:txBody>
          <a:bodyPr wrap="none" rtlCol="0">
            <a:spAutoFit/>
          </a:bodyPr>
          <a:lstStyle/>
          <a:p>
            <a:r>
              <a:rPr lang="en-US" dirty="0"/>
              <a:t>Performance</a:t>
            </a:r>
          </a:p>
        </p:txBody>
      </p:sp>
      <p:sp>
        <p:nvSpPr>
          <p:cNvPr id="7" name="TextBox 6">
            <a:extLst>
              <a:ext uri="{FF2B5EF4-FFF2-40B4-BE49-F238E27FC236}">
                <a16:creationId xmlns:a16="http://schemas.microsoft.com/office/drawing/2014/main" id="{692B7710-246D-DAFE-F5AC-63678328769C}"/>
              </a:ext>
            </a:extLst>
          </p:cNvPr>
          <p:cNvSpPr txBox="1"/>
          <p:nvPr/>
        </p:nvSpPr>
        <p:spPr>
          <a:xfrm>
            <a:off x="2140385" y="2483872"/>
            <a:ext cx="696121" cy="523220"/>
          </a:xfrm>
          <a:prstGeom prst="rect">
            <a:avLst/>
          </a:prstGeom>
          <a:noFill/>
        </p:spPr>
        <p:txBody>
          <a:bodyPr wrap="square" rtlCol="0">
            <a:spAutoFit/>
          </a:bodyPr>
          <a:lstStyle/>
          <a:p>
            <a:r>
              <a:rPr lang="en-US" dirty="0"/>
              <a:t>F1-Score</a:t>
            </a:r>
          </a:p>
        </p:txBody>
      </p:sp>
      <p:sp>
        <p:nvSpPr>
          <p:cNvPr id="8" name="TextBox 7">
            <a:extLst>
              <a:ext uri="{FF2B5EF4-FFF2-40B4-BE49-F238E27FC236}">
                <a16:creationId xmlns:a16="http://schemas.microsoft.com/office/drawing/2014/main" id="{05AC4D30-F500-24F6-989D-C80CB081854E}"/>
              </a:ext>
            </a:extLst>
          </p:cNvPr>
          <p:cNvSpPr txBox="1"/>
          <p:nvPr/>
        </p:nvSpPr>
        <p:spPr>
          <a:xfrm>
            <a:off x="5987772" y="3975775"/>
            <a:ext cx="1612455" cy="523220"/>
          </a:xfrm>
          <a:prstGeom prst="rect">
            <a:avLst/>
          </a:prstGeom>
          <a:noFill/>
        </p:spPr>
        <p:txBody>
          <a:bodyPr wrap="square" rtlCol="0">
            <a:spAutoFit/>
          </a:bodyPr>
          <a:lstStyle/>
          <a:p>
            <a:r>
              <a:rPr lang="en-US" dirty="0"/>
              <a:t>Efficiency Overhead</a:t>
            </a:r>
          </a:p>
        </p:txBody>
      </p:sp>
      <p:sp>
        <p:nvSpPr>
          <p:cNvPr id="9" name="TextBox 8">
            <a:extLst>
              <a:ext uri="{FF2B5EF4-FFF2-40B4-BE49-F238E27FC236}">
                <a16:creationId xmlns:a16="http://schemas.microsoft.com/office/drawing/2014/main" id="{6E2F5A48-8F86-13A6-C0A5-B7B5EC31152E}"/>
              </a:ext>
            </a:extLst>
          </p:cNvPr>
          <p:cNvSpPr txBox="1"/>
          <p:nvPr/>
        </p:nvSpPr>
        <p:spPr>
          <a:xfrm>
            <a:off x="3328543" y="4237385"/>
            <a:ext cx="2521450" cy="307777"/>
          </a:xfrm>
          <a:prstGeom prst="rect">
            <a:avLst/>
          </a:prstGeom>
          <a:noFill/>
        </p:spPr>
        <p:txBody>
          <a:bodyPr wrap="square" rtlCol="0">
            <a:spAutoFit/>
          </a:bodyPr>
          <a:lstStyle/>
          <a:p>
            <a:r>
              <a:rPr lang="en-US" dirty="0"/>
              <a:t>TTD/Memory Consumption</a:t>
            </a:r>
          </a:p>
        </p:txBody>
      </p:sp>
      <p:sp>
        <p:nvSpPr>
          <p:cNvPr id="11" name="Left Arrow 10">
            <a:extLst>
              <a:ext uri="{FF2B5EF4-FFF2-40B4-BE49-F238E27FC236}">
                <a16:creationId xmlns:a16="http://schemas.microsoft.com/office/drawing/2014/main" id="{F7868743-DE2B-98F8-E30D-AC561AAD3742}"/>
              </a:ext>
            </a:extLst>
          </p:cNvPr>
          <p:cNvSpPr/>
          <p:nvPr/>
        </p:nvSpPr>
        <p:spPr>
          <a:xfrm rot="2390914">
            <a:off x="2940822" y="1774573"/>
            <a:ext cx="775442" cy="305455"/>
          </a:xfrm>
          <a:prstGeom prst="leftArrow">
            <a:avLst>
              <a:gd name="adj1" fmla="val 67422"/>
              <a:gd name="adj2" fmla="val 50000"/>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Better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1" name="Right Triangle 10">
            <a:extLst>
              <a:ext uri="{FF2B5EF4-FFF2-40B4-BE49-F238E27FC236}">
                <a16:creationId xmlns:a16="http://schemas.microsoft.com/office/drawing/2014/main" id="{47F9CA2C-25AA-731E-D8DE-4B6A097A9D53}"/>
              </a:ext>
            </a:extLst>
          </p:cNvPr>
          <p:cNvSpPr/>
          <p:nvPr/>
        </p:nvSpPr>
        <p:spPr>
          <a:xfrm flipV="1">
            <a:off x="2926377" y="1561609"/>
            <a:ext cx="2923607" cy="2677059"/>
          </a:xfrm>
          <a:prstGeom prst="rtTriangl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 name="Google Shape;10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Our solution: Adaptive Constraint-Driven Classification (AC-DC)</a:t>
            </a:r>
            <a:endParaRPr dirty="0"/>
          </a:p>
        </p:txBody>
      </p:sp>
      <p:sp>
        <p:nvSpPr>
          <p:cNvPr id="108" name="Google Shape;108;p5"/>
          <p:cNvSpPr txBox="1">
            <a:spLocks noGrp="1"/>
          </p:cNvSpPr>
          <p:nvPr>
            <p:ph type="body" idx="1"/>
          </p:nvPr>
        </p:nvSpPr>
        <p:spPr>
          <a:xfrm>
            <a:off x="-103720" y="4698475"/>
            <a:ext cx="5053699" cy="2614152"/>
          </a:xfrm>
          <a:prstGeom prst="rect">
            <a:avLst/>
          </a:prstGeom>
          <a:noFill/>
          <a:ln>
            <a:noFill/>
          </a:ln>
        </p:spPr>
        <p:txBody>
          <a:bodyPr spcFirstLastPara="1" wrap="square" lIns="91425" tIns="91425" rIns="91425" bIns="91425" anchor="t" anchorCtr="0">
            <a:normAutofit/>
          </a:bodyPr>
          <a:lstStyle/>
          <a:p>
            <a:pPr marL="122873" lvl="0" indent="0" algn="l" rtl="0">
              <a:lnSpc>
                <a:spcPct val="115000"/>
              </a:lnSpc>
              <a:spcBef>
                <a:spcPts val="0"/>
              </a:spcBef>
              <a:spcAft>
                <a:spcPts val="0"/>
              </a:spcAft>
              <a:buSzPct val="100000"/>
              <a:buNone/>
            </a:pPr>
            <a:r>
              <a:rPr lang="en" dirty="0"/>
              <a:t>A framework to balance this trade-off.</a:t>
            </a:r>
            <a:endParaRPr dirty="0"/>
          </a:p>
        </p:txBody>
      </p:sp>
      <p:sp>
        <p:nvSpPr>
          <p:cNvPr id="109" name="Google Shape;10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35</a:t>
            </a:fld>
            <a:endParaRPr>
              <a:solidFill>
                <a:schemeClr val="dk2"/>
              </a:solidFill>
            </a:endParaRPr>
          </a:p>
        </p:txBody>
      </p:sp>
      <p:cxnSp>
        <p:nvCxnSpPr>
          <p:cNvPr id="2" name="Straight Arrow Connector 1">
            <a:extLst>
              <a:ext uri="{FF2B5EF4-FFF2-40B4-BE49-F238E27FC236}">
                <a16:creationId xmlns:a16="http://schemas.microsoft.com/office/drawing/2014/main" id="{914A62BA-CD2B-7BAB-0736-3BEE928B6F42}"/>
              </a:ext>
            </a:extLst>
          </p:cNvPr>
          <p:cNvCxnSpPr/>
          <p:nvPr/>
        </p:nvCxnSpPr>
        <p:spPr>
          <a:xfrm flipV="1">
            <a:off x="2836506" y="1456863"/>
            <a:ext cx="0" cy="2780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B9243AC7-1DC7-8FA3-DE64-F687AA1F0F31}"/>
              </a:ext>
            </a:extLst>
          </p:cNvPr>
          <p:cNvCxnSpPr>
            <a:cxnSpLocks/>
          </p:cNvCxnSpPr>
          <p:nvPr/>
        </p:nvCxnSpPr>
        <p:spPr>
          <a:xfrm>
            <a:off x="2836506" y="4237385"/>
            <a:ext cx="3191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5630CC4-569D-1941-434A-B96C019F9154}"/>
              </a:ext>
            </a:extLst>
          </p:cNvPr>
          <p:cNvSpPr/>
          <p:nvPr/>
        </p:nvSpPr>
        <p:spPr>
          <a:xfrm>
            <a:off x="3292456" y="3712550"/>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1B1948-B695-D073-4EA7-8AFCCB1AE56B}"/>
              </a:ext>
            </a:extLst>
          </p:cNvPr>
          <p:cNvSpPr/>
          <p:nvPr/>
        </p:nvSpPr>
        <p:spPr>
          <a:xfrm>
            <a:off x="5508175" y="1653518"/>
            <a:ext cx="211803" cy="209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CF1615-0B18-3F8A-6719-9673E9369831}"/>
              </a:ext>
            </a:extLst>
          </p:cNvPr>
          <p:cNvSpPr txBox="1"/>
          <p:nvPr/>
        </p:nvSpPr>
        <p:spPr>
          <a:xfrm>
            <a:off x="2187825" y="1135779"/>
            <a:ext cx="1208985" cy="307777"/>
          </a:xfrm>
          <a:prstGeom prst="rect">
            <a:avLst/>
          </a:prstGeom>
          <a:noFill/>
        </p:spPr>
        <p:txBody>
          <a:bodyPr wrap="none" rtlCol="0">
            <a:spAutoFit/>
          </a:bodyPr>
          <a:lstStyle/>
          <a:p>
            <a:r>
              <a:rPr lang="en-US" dirty="0"/>
              <a:t>Performance</a:t>
            </a:r>
          </a:p>
        </p:txBody>
      </p:sp>
      <p:sp>
        <p:nvSpPr>
          <p:cNvPr id="7" name="TextBox 6">
            <a:extLst>
              <a:ext uri="{FF2B5EF4-FFF2-40B4-BE49-F238E27FC236}">
                <a16:creationId xmlns:a16="http://schemas.microsoft.com/office/drawing/2014/main" id="{692B7710-246D-DAFE-F5AC-63678328769C}"/>
              </a:ext>
            </a:extLst>
          </p:cNvPr>
          <p:cNvSpPr txBox="1"/>
          <p:nvPr/>
        </p:nvSpPr>
        <p:spPr>
          <a:xfrm>
            <a:off x="2140385" y="2483872"/>
            <a:ext cx="696121" cy="523220"/>
          </a:xfrm>
          <a:prstGeom prst="rect">
            <a:avLst/>
          </a:prstGeom>
          <a:noFill/>
        </p:spPr>
        <p:txBody>
          <a:bodyPr wrap="square" rtlCol="0">
            <a:spAutoFit/>
          </a:bodyPr>
          <a:lstStyle/>
          <a:p>
            <a:r>
              <a:rPr lang="en-US" dirty="0"/>
              <a:t>F1-Score</a:t>
            </a:r>
          </a:p>
        </p:txBody>
      </p:sp>
      <p:sp>
        <p:nvSpPr>
          <p:cNvPr id="8" name="TextBox 7">
            <a:extLst>
              <a:ext uri="{FF2B5EF4-FFF2-40B4-BE49-F238E27FC236}">
                <a16:creationId xmlns:a16="http://schemas.microsoft.com/office/drawing/2014/main" id="{05AC4D30-F500-24F6-989D-C80CB081854E}"/>
              </a:ext>
            </a:extLst>
          </p:cNvPr>
          <p:cNvSpPr txBox="1"/>
          <p:nvPr/>
        </p:nvSpPr>
        <p:spPr>
          <a:xfrm>
            <a:off x="5987772" y="3975775"/>
            <a:ext cx="1612455" cy="523220"/>
          </a:xfrm>
          <a:prstGeom prst="rect">
            <a:avLst/>
          </a:prstGeom>
          <a:noFill/>
        </p:spPr>
        <p:txBody>
          <a:bodyPr wrap="square" rtlCol="0">
            <a:spAutoFit/>
          </a:bodyPr>
          <a:lstStyle/>
          <a:p>
            <a:r>
              <a:rPr lang="en-US" dirty="0"/>
              <a:t>Efficiency Overhead</a:t>
            </a:r>
          </a:p>
        </p:txBody>
      </p:sp>
      <p:sp>
        <p:nvSpPr>
          <p:cNvPr id="9" name="TextBox 8">
            <a:extLst>
              <a:ext uri="{FF2B5EF4-FFF2-40B4-BE49-F238E27FC236}">
                <a16:creationId xmlns:a16="http://schemas.microsoft.com/office/drawing/2014/main" id="{6E2F5A48-8F86-13A6-C0A5-B7B5EC31152E}"/>
              </a:ext>
            </a:extLst>
          </p:cNvPr>
          <p:cNvSpPr txBox="1"/>
          <p:nvPr/>
        </p:nvSpPr>
        <p:spPr>
          <a:xfrm>
            <a:off x="3328543" y="4237385"/>
            <a:ext cx="2521450" cy="307777"/>
          </a:xfrm>
          <a:prstGeom prst="rect">
            <a:avLst/>
          </a:prstGeom>
          <a:noFill/>
        </p:spPr>
        <p:txBody>
          <a:bodyPr wrap="square" rtlCol="0">
            <a:spAutoFit/>
          </a:bodyPr>
          <a:lstStyle/>
          <a:p>
            <a:r>
              <a:rPr lang="en-US" dirty="0"/>
              <a:t>TTD/Memory Consumption</a:t>
            </a:r>
          </a:p>
        </p:txBody>
      </p:sp>
      <p:sp>
        <p:nvSpPr>
          <p:cNvPr id="10" name="Left Arrow 9">
            <a:extLst>
              <a:ext uri="{FF2B5EF4-FFF2-40B4-BE49-F238E27FC236}">
                <a16:creationId xmlns:a16="http://schemas.microsoft.com/office/drawing/2014/main" id="{6DB6BF74-CAAE-413D-5BD9-3724950E890A}"/>
              </a:ext>
            </a:extLst>
          </p:cNvPr>
          <p:cNvSpPr/>
          <p:nvPr/>
        </p:nvSpPr>
        <p:spPr>
          <a:xfrm rot="2390914">
            <a:off x="2940822" y="1774573"/>
            <a:ext cx="775442" cy="305455"/>
          </a:xfrm>
          <a:prstGeom prst="leftArrow">
            <a:avLst>
              <a:gd name="adj1" fmla="val 67422"/>
              <a:gd name="adj2" fmla="val 50000"/>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Better</a:t>
            </a:r>
          </a:p>
        </p:txBody>
      </p:sp>
    </p:spTree>
    <p:extLst>
      <p:ext uri="{BB962C8B-B14F-4D97-AF65-F5344CB8AC3E}">
        <p14:creationId xmlns:p14="http://schemas.microsoft.com/office/powerpoint/2010/main" val="310513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Content</a:t>
            </a:r>
            <a:endParaRPr/>
          </a:p>
        </p:txBody>
      </p:sp>
      <p:sp>
        <p:nvSpPr>
          <p:cNvPr id="178" name="Google Shape;178;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74650" algn="l" rtl="0">
              <a:lnSpc>
                <a:spcPct val="115000"/>
              </a:lnSpc>
              <a:spcBef>
                <a:spcPts val="0"/>
              </a:spcBef>
              <a:spcAft>
                <a:spcPts val="0"/>
              </a:spcAft>
              <a:buSzPts val="2300"/>
              <a:buChar char="●"/>
            </a:pPr>
            <a:r>
              <a:rPr lang="en" sz="2300" dirty="0"/>
              <a:t>Trade-off demonstration</a:t>
            </a:r>
            <a:endParaRPr sz="2300" dirty="0"/>
          </a:p>
          <a:p>
            <a:pPr marL="45720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b="1" i="1" dirty="0"/>
              <a:t>Framework design</a:t>
            </a:r>
            <a:endParaRPr sz="2300" b="1" i="1" dirty="0"/>
          </a:p>
          <a:p>
            <a:pPr marL="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dirty="0"/>
              <a:t>Evaluation results</a:t>
            </a:r>
            <a:endParaRPr sz="2300" dirty="0"/>
          </a:p>
        </p:txBody>
      </p:sp>
      <p:sp>
        <p:nvSpPr>
          <p:cNvPr id="179" name="Google Shape;17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36</a:t>
            </a:fld>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37</a:t>
            </a:fld>
            <a:endParaRPr>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t>
            </a:r>
          </a:p>
          <a:p>
            <a:pPr lvl="1" indent="-334327">
              <a:spcBef>
                <a:spcPts val="1200"/>
              </a:spcBef>
              <a:buSzPct val="100000"/>
              <a:buChar char="●"/>
            </a:pPr>
            <a:r>
              <a:rPr lang="en-US" dirty="0"/>
              <a:t>a </a:t>
            </a:r>
            <a:r>
              <a:rPr lang="en-US" i="1" dirty="0"/>
              <a:t>‘magic’ </a:t>
            </a:r>
            <a:r>
              <a:rPr lang="en-US" dirty="0"/>
              <a:t>classifier with adequate efficiency and performance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38</a:t>
            </a:fld>
            <a:endParaRPr>
              <a:solidFill>
                <a:schemeClr val="dk2"/>
              </a:solidFill>
            </a:endParaRPr>
          </a:p>
        </p:txBody>
      </p:sp>
    </p:spTree>
    <p:extLst>
      <p:ext uri="{BB962C8B-B14F-4D97-AF65-F5344CB8AC3E}">
        <p14:creationId xmlns:p14="http://schemas.microsoft.com/office/powerpoint/2010/main" val="260489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t>
            </a:r>
          </a:p>
          <a:p>
            <a:pPr lvl="1" indent="-334327">
              <a:spcBef>
                <a:spcPts val="1200"/>
              </a:spcBef>
              <a:buSzPct val="100000"/>
              <a:buFont typeface="Arial"/>
              <a:buChar char="●"/>
            </a:pPr>
            <a:r>
              <a:rPr lang="en-US" dirty="0"/>
              <a:t>a </a:t>
            </a:r>
            <a:r>
              <a:rPr lang="en-US" i="1" dirty="0"/>
              <a:t>‘magic’ </a:t>
            </a:r>
            <a:r>
              <a:rPr lang="en-US" dirty="0"/>
              <a:t>classifier with adequate efficiency and</a:t>
            </a:r>
          </a:p>
          <a:p>
            <a:pPr marL="580073" lvl="1" indent="0">
              <a:spcBef>
                <a:spcPts val="1200"/>
              </a:spcBef>
              <a:buSzPct val="100000"/>
              <a:buNone/>
            </a:pPr>
            <a:r>
              <a:rPr lang="en-US" dirty="0"/>
              <a:t>performance</a:t>
            </a:r>
          </a:p>
          <a:p>
            <a:pPr lvl="1" indent="-334327">
              <a:spcBef>
                <a:spcPts val="1200"/>
              </a:spcBef>
              <a:buSzPct val="100000"/>
              <a:buChar char="●"/>
            </a:pPr>
            <a:r>
              <a:rPr lang="en-US" dirty="0"/>
              <a:t>e.g., iteratively cut down # features until desired</a:t>
            </a:r>
          </a:p>
          <a:p>
            <a:pPr marL="580073" lvl="1" indent="0">
              <a:spcBef>
                <a:spcPts val="1200"/>
              </a:spcBef>
              <a:buSzPct val="100000"/>
              <a:buNone/>
            </a:pPr>
            <a:r>
              <a:rPr lang="en-US" dirty="0"/>
              <a:t>trade-off is reached</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39</a:t>
            </a:fld>
            <a:endParaRPr>
              <a:solidFill>
                <a:schemeClr val="dk2"/>
              </a:solidFill>
            </a:endParaRPr>
          </a:p>
        </p:txBody>
      </p:sp>
      <p:pic>
        <p:nvPicPr>
          <p:cNvPr id="1026" name="Picture 2" descr="machine learning - How to interpret Shapley value plot for a model? - Data  Science Stack Exchange">
            <a:extLst>
              <a:ext uri="{FF2B5EF4-FFF2-40B4-BE49-F238E27FC236}">
                <a16:creationId xmlns:a16="http://schemas.microsoft.com/office/drawing/2014/main" id="{BBCE4D4E-4BFC-225C-05A2-686AB075C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95" y="1106301"/>
            <a:ext cx="3536739" cy="359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5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Network traffic classification is widely used</a:t>
            </a:r>
            <a:endParaRPr dirty="0"/>
          </a:p>
        </p:txBody>
      </p:sp>
      <p:sp>
        <p:nvSpPr>
          <p:cNvPr id="62" name="Google Shape;62;p2"/>
          <p:cNvSpPr txBox="1">
            <a:spLocks noGrp="1"/>
          </p:cNvSpPr>
          <p:nvPr>
            <p:ph type="body" idx="1"/>
          </p:nvPr>
        </p:nvSpPr>
        <p:spPr>
          <a:xfrm>
            <a:off x="311700" y="1152475"/>
            <a:ext cx="3504521" cy="2439811"/>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dirty="0"/>
              <a:t>What to classify?</a:t>
            </a:r>
          </a:p>
          <a:p>
            <a:pPr marL="457200" lvl="0" indent="-342900" algn="l" rtl="0">
              <a:lnSpc>
                <a:spcPct val="115000"/>
              </a:lnSpc>
              <a:spcBef>
                <a:spcPts val="1200"/>
              </a:spcBef>
              <a:spcAft>
                <a:spcPts val="0"/>
              </a:spcAft>
              <a:buSzPts val="1800"/>
              <a:buChar char="●"/>
            </a:pPr>
            <a:r>
              <a:rPr lang="en-US" dirty="0"/>
              <a:t>Video streaming services</a:t>
            </a:r>
          </a:p>
          <a:p>
            <a:pPr marL="457200" lvl="0" indent="-342900" algn="l" rtl="0">
              <a:lnSpc>
                <a:spcPct val="115000"/>
              </a:lnSpc>
              <a:spcBef>
                <a:spcPts val="0"/>
              </a:spcBef>
              <a:spcAft>
                <a:spcPts val="0"/>
              </a:spcAft>
              <a:buSzPts val="1800"/>
              <a:buChar char="●"/>
            </a:pPr>
            <a:r>
              <a:rPr lang="en-US" dirty="0"/>
              <a:t>Video conferencing apps</a:t>
            </a:r>
          </a:p>
          <a:p>
            <a:pPr marL="457200" lvl="0" indent="-342900" algn="l" rtl="0">
              <a:lnSpc>
                <a:spcPct val="115000"/>
              </a:lnSpc>
              <a:spcBef>
                <a:spcPts val="0"/>
              </a:spcBef>
              <a:spcAft>
                <a:spcPts val="0"/>
              </a:spcAft>
              <a:buSzPts val="1800"/>
              <a:buChar char="●"/>
            </a:pPr>
            <a:r>
              <a:rPr lang="en-US" dirty="0"/>
              <a:t>Social media websites</a:t>
            </a:r>
          </a:p>
          <a:p>
            <a:pPr marL="457200" lvl="0" indent="-342900" algn="l" rtl="0">
              <a:lnSpc>
                <a:spcPct val="115000"/>
              </a:lnSpc>
              <a:spcBef>
                <a:spcPts val="0"/>
              </a:spcBef>
              <a:spcAft>
                <a:spcPts val="0"/>
              </a:spcAft>
              <a:buSzPts val="1800"/>
              <a:buChar char="●"/>
            </a:pPr>
            <a:r>
              <a:rPr lang="en-US" dirty="0"/>
              <a:t>Anomaly detection</a:t>
            </a:r>
          </a:p>
          <a:p>
            <a:pPr marL="457200" lvl="0" indent="-342900" algn="l" rtl="0">
              <a:lnSpc>
                <a:spcPct val="115000"/>
              </a:lnSpc>
              <a:spcBef>
                <a:spcPts val="0"/>
              </a:spcBef>
              <a:spcAft>
                <a:spcPts val="0"/>
              </a:spcAft>
              <a:buSzPts val="1800"/>
              <a:buChar char="●"/>
            </a:pPr>
            <a:r>
              <a:rPr lang="en-US" dirty="0"/>
              <a:t>…</a:t>
            </a:r>
          </a:p>
          <a:p>
            <a:pPr marL="457200" lvl="0" indent="0" algn="l" rtl="0">
              <a:lnSpc>
                <a:spcPct val="115000"/>
              </a:lnSpc>
              <a:spcBef>
                <a:spcPts val="1200"/>
              </a:spcBef>
              <a:spcAft>
                <a:spcPts val="1200"/>
              </a:spcAft>
              <a:buSzPts val="1800"/>
              <a:buNone/>
            </a:pPr>
            <a:endParaRPr dirty="0"/>
          </a:p>
        </p:txBody>
      </p:sp>
      <p:sp>
        <p:nvSpPr>
          <p:cNvPr id="64" name="Google Shape;6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a:t>
            </a:fld>
            <a:endParaRPr>
              <a:solidFill>
                <a:schemeClr val="dk2"/>
              </a:solidFill>
            </a:endParaRPr>
          </a:p>
        </p:txBody>
      </p:sp>
      <p:sp>
        <p:nvSpPr>
          <p:cNvPr id="3" name="Google Shape;62;p2">
            <a:extLst>
              <a:ext uri="{FF2B5EF4-FFF2-40B4-BE49-F238E27FC236}">
                <a16:creationId xmlns:a16="http://schemas.microsoft.com/office/drawing/2014/main" id="{DD95EF51-B585-EC5E-BC4E-3C106696813B}"/>
              </a:ext>
            </a:extLst>
          </p:cNvPr>
          <p:cNvSpPr txBox="1">
            <a:spLocks/>
          </p:cNvSpPr>
          <p:nvPr/>
        </p:nvSpPr>
        <p:spPr>
          <a:xfrm>
            <a:off x="4967937" y="1152474"/>
            <a:ext cx="3504521" cy="24398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t>Why do we need classification?</a:t>
            </a:r>
          </a:p>
          <a:p>
            <a:pPr>
              <a:spcBef>
                <a:spcPts val="1200"/>
              </a:spcBef>
            </a:pPr>
            <a:r>
              <a:rPr lang="en-US" dirty="0"/>
              <a:t>Capacity planning</a:t>
            </a:r>
          </a:p>
          <a:p>
            <a:r>
              <a:rPr lang="en-US" dirty="0"/>
              <a:t>QoS monitoring</a:t>
            </a:r>
          </a:p>
          <a:p>
            <a:r>
              <a:rPr lang="en-US" dirty="0"/>
              <a:t>Traffic prioritization</a:t>
            </a:r>
          </a:p>
          <a:p>
            <a:r>
              <a:rPr lang="en-US" dirty="0"/>
              <a:t>Malicious traffic detection</a:t>
            </a:r>
          </a:p>
          <a:p>
            <a:r>
              <a:rPr lang="en-US" dirty="0"/>
              <a:t>…</a:t>
            </a:r>
          </a:p>
          <a:p>
            <a:pPr indent="0">
              <a:spcBef>
                <a:spcPts val="1200"/>
              </a:spcBef>
              <a:spcAft>
                <a:spcPts val="1200"/>
              </a:spcAft>
              <a:buFont typeface="Arial"/>
              <a:buNone/>
            </a:pPr>
            <a:endParaRPr lang="en-US" dirty="0"/>
          </a:p>
        </p:txBody>
      </p:sp>
    </p:spTree>
    <p:extLst>
      <p:ext uri="{BB962C8B-B14F-4D97-AF65-F5344CB8AC3E}">
        <p14:creationId xmlns:p14="http://schemas.microsoft.com/office/powerpoint/2010/main" val="1301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 ‘</a:t>
            </a:r>
            <a:r>
              <a:rPr lang="en-US" i="1" dirty="0"/>
              <a:t>magic</a:t>
            </a:r>
            <a:r>
              <a:rPr lang="en-US" dirty="0"/>
              <a:t>’ classifier with adequate efficiency and performance</a:t>
            </a:r>
          </a:p>
          <a:p>
            <a:pPr marL="457200" lvl="0" indent="-334327" algn="l" rtl="0">
              <a:lnSpc>
                <a:spcPct val="115000"/>
              </a:lnSpc>
              <a:spcBef>
                <a:spcPts val="1200"/>
              </a:spcBef>
              <a:spcAft>
                <a:spcPts val="0"/>
              </a:spcAft>
              <a:buSzPct val="100000"/>
              <a:buChar char="●"/>
            </a:pPr>
            <a:r>
              <a:rPr lang="en-US" dirty="0"/>
              <a:t>Challenge: network traffic rate is </a:t>
            </a:r>
            <a:r>
              <a:rPr lang="en-US" b="1" dirty="0"/>
              <a:t>extremely volatile</a:t>
            </a:r>
            <a:r>
              <a:rPr lang="en-US" dirty="0"/>
              <a:t>.</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40</a:t>
            </a:fld>
            <a:endParaRPr>
              <a:solidFill>
                <a:schemeClr val="dk2"/>
              </a:solidFill>
            </a:endParaRPr>
          </a:p>
        </p:txBody>
      </p:sp>
      <p:pic>
        <p:nvPicPr>
          <p:cNvPr id="3" name="Picture 2" descr="A graph showing a number of numbers&#10;&#10;Description automatically generated">
            <a:extLst>
              <a:ext uri="{FF2B5EF4-FFF2-40B4-BE49-F238E27FC236}">
                <a16:creationId xmlns:a16="http://schemas.microsoft.com/office/drawing/2014/main" id="{DF05A29F-7FA1-CCA0-FA2C-00003D3B8CAF}"/>
              </a:ext>
            </a:extLst>
          </p:cNvPr>
          <p:cNvPicPr>
            <a:picLocks noChangeAspect="1"/>
          </p:cNvPicPr>
          <p:nvPr/>
        </p:nvPicPr>
        <p:blipFill>
          <a:blip r:embed="rId3"/>
          <a:stretch>
            <a:fillRect/>
          </a:stretch>
        </p:blipFill>
        <p:spPr>
          <a:xfrm>
            <a:off x="1794248" y="2576960"/>
            <a:ext cx="5555504" cy="2566540"/>
          </a:xfrm>
          <a:prstGeom prst="rect">
            <a:avLst/>
          </a:prstGeom>
        </p:spPr>
      </p:pic>
    </p:spTree>
    <p:extLst>
      <p:ext uri="{BB962C8B-B14F-4D97-AF65-F5344CB8AC3E}">
        <p14:creationId xmlns:p14="http://schemas.microsoft.com/office/powerpoint/2010/main" val="1638705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 ‘</a:t>
            </a:r>
            <a:r>
              <a:rPr lang="en-US" i="1" dirty="0"/>
              <a:t>magic</a:t>
            </a:r>
            <a:r>
              <a:rPr lang="en-US" dirty="0"/>
              <a:t>’ classifier with adequate efficiency and performance</a:t>
            </a:r>
          </a:p>
          <a:p>
            <a:pPr marL="457200" lvl="0" indent="-334327" algn="l" rtl="0">
              <a:lnSpc>
                <a:spcPct val="115000"/>
              </a:lnSpc>
              <a:spcBef>
                <a:spcPts val="1200"/>
              </a:spcBef>
              <a:spcAft>
                <a:spcPts val="0"/>
              </a:spcAft>
              <a:buSzPct val="100000"/>
              <a:buChar char="●"/>
            </a:pPr>
            <a:r>
              <a:rPr lang="en-US" dirty="0"/>
              <a:t>Challenge: network traffic rate is </a:t>
            </a:r>
            <a:r>
              <a:rPr lang="en-US" b="1" dirty="0"/>
              <a:t>extremely volatile</a:t>
            </a:r>
            <a:r>
              <a:rPr lang="en-US" dirty="0"/>
              <a:t>. </a:t>
            </a:r>
          </a:p>
          <a:p>
            <a:pPr lvl="1" indent="-334327">
              <a:spcBef>
                <a:spcPts val="1200"/>
              </a:spcBef>
              <a:buSzPct val="100000"/>
              <a:buFont typeface="Arial"/>
              <a:buChar char="●"/>
            </a:pPr>
            <a:r>
              <a:rPr lang="en-US" dirty="0"/>
              <a:t>Low traffic rate: </a:t>
            </a:r>
            <a:r>
              <a:rPr lang="en-US" b="1" dirty="0"/>
              <a:t>efficiency is less of a concern</a:t>
            </a:r>
            <a:r>
              <a:rPr lang="en-US" dirty="0"/>
              <a:t>, we select for more features to maximize performance.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41</a:t>
            </a:fld>
            <a:endParaRPr>
              <a:solidFill>
                <a:schemeClr val="dk2"/>
              </a:solidFill>
            </a:endParaRPr>
          </a:p>
        </p:txBody>
      </p:sp>
    </p:spTree>
    <p:extLst>
      <p:ext uri="{BB962C8B-B14F-4D97-AF65-F5344CB8AC3E}">
        <p14:creationId xmlns:p14="http://schemas.microsoft.com/office/powerpoint/2010/main" val="713358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 ‘</a:t>
            </a:r>
            <a:r>
              <a:rPr lang="en-US" i="1" dirty="0"/>
              <a:t>magic</a:t>
            </a:r>
            <a:r>
              <a:rPr lang="en-US" dirty="0"/>
              <a:t>’ classifier with adequate efficiency and performance</a:t>
            </a:r>
          </a:p>
          <a:p>
            <a:pPr marL="457200" lvl="0" indent="-334327" algn="l" rtl="0">
              <a:lnSpc>
                <a:spcPct val="115000"/>
              </a:lnSpc>
              <a:spcBef>
                <a:spcPts val="1200"/>
              </a:spcBef>
              <a:spcAft>
                <a:spcPts val="0"/>
              </a:spcAft>
              <a:buSzPct val="100000"/>
              <a:buChar char="●"/>
            </a:pPr>
            <a:r>
              <a:rPr lang="en-US" dirty="0"/>
              <a:t>Challenge: network traffic rate is </a:t>
            </a:r>
            <a:r>
              <a:rPr lang="en-US" b="1" dirty="0"/>
              <a:t>extremely volatile</a:t>
            </a:r>
            <a:r>
              <a:rPr lang="en-US" dirty="0"/>
              <a:t>. </a:t>
            </a:r>
          </a:p>
          <a:p>
            <a:pPr lvl="1" indent="-334327">
              <a:spcBef>
                <a:spcPts val="1200"/>
              </a:spcBef>
              <a:buSzPct val="100000"/>
              <a:buFont typeface="Arial"/>
              <a:buChar char="●"/>
            </a:pPr>
            <a:r>
              <a:rPr lang="en-US" dirty="0"/>
              <a:t>Low traffic rate: </a:t>
            </a:r>
            <a:r>
              <a:rPr lang="en-US" b="1" dirty="0"/>
              <a:t>efficiency is less of a concern</a:t>
            </a:r>
            <a:r>
              <a:rPr lang="en-US" dirty="0"/>
              <a:t>, we select for more features to maximize performance.</a:t>
            </a:r>
          </a:p>
          <a:p>
            <a:pPr lvl="1" indent="-334327">
              <a:spcBef>
                <a:spcPts val="1200"/>
              </a:spcBef>
              <a:buSzPct val="100000"/>
              <a:buFont typeface="Arial"/>
              <a:buChar char="●"/>
            </a:pPr>
            <a:r>
              <a:rPr lang="en-US" dirty="0"/>
              <a:t>High traffic rate: </a:t>
            </a:r>
            <a:r>
              <a:rPr lang="en-US" b="1" dirty="0"/>
              <a:t>efficiency becomes crucial</a:t>
            </a:r>
            <a:r>
              <a:rPr lang="en-US" dirty="0"/>
              <a:t>, we need less feature requirement to boost up efficient at the cost of small performance degradation</a:t>
            </a:r>
          </a:p>
          <a:p>
            <a:pPr lvl="1" indent="-334327">
              <a:spcBef>
                <a:spcPts val="1200"/>
              </a:spcBef>
              <a:buSzPct val="100000"/>
              <a:buChar char="●"/>
            </a:pPr>
            <a:endParaRPr lang="en-US" dirty="0">
              <a:sym typeface="Wingdings" pitchFamily="2" charset="2"/>
            </a:endParaRP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42</a:t>
            </a:fld>
            <a:endParaRPr>
              <a:solidFill>
                <a:schemeClr val="dk2"/>
              </a:solidFill>
            </a:endParaRPr>
          </a:p>
        </p:txBody>
      </p:sp>
    </p:spTree>
    <p:extLst>
      <p:ext uri="{BB962C8B-B14F-4D97-AF65-F5344CB8AC3E}">
        <p14:creationId xmlns:p14="http://schemas.microsoft.com/office/powerpoint/2010/main" val="3074483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43</a:t>
            </a:fld>
            <a:endParaRPr>
              <a:solidFill>
                <a:schemeClr val="dk2"/>
              </a:solidFill>
            </a:endParaRPr>
          </a:p>
        </p:txBody>
      </p:sp>
      <p:pic>
        <p:nvPicPr>
          <p:cNvPr id="3" name="Picture 2" descr="A hexagon with black text&#10;&#10;Description automatically generated">
            <a:extLst>
              <a:ext uri="{FF2B5EF4-FFF2-40B4-BE49-F238E27FC236}">
                <a16:creationId xmlns:a16="http://schemas.microsoft.com/office/drawing/2014/main" id="{9A4F821D-8632-3B56-98B7-AC223B37F716}"/>
              </a:ext>
            </a:extLst>
          </p:cNvPr>
          <p:cNvPicPr>
            <a:picLocks noChangeAspect="1"/>
          </p:cNvPicPr>
          <p:nvPr/>
        </p:nvPicPr>
        <p:blipFill>
          <a:blip r:embed="rId3"/>
          <a:stretch>
            <a:fillRect/>
          </a:stretch>
        </p:blipFill>
        <p:spPr>
          <a:xfrm>
            <a:off x="461517" y="2417861"/>
            <a:ext cx="2065233" cy="1129700"/>
          </a:xfrm>
          <a:prstGeom prst="rect">
            <a:avLst/>
          </a:prstGeom>
        </p:spPr>
      </p:pic>
      <p:sp>
        <p:nvSpPr>
          <p:cNvPr id="2" name="TextBox 1">
            <a:extLst>
              <a:ext uri="{FF2B5EF4-FFF2-40B4-BE49-F238E27FC236}">
                <a16:creationId xmlns:a16="http://schemas.microsoft.com/office/drawing/2014/main" id="{B1D915E1-7796-CDE2-3FD5-17BBE5821086}"/>
              </a:ext>
            </a:extLst>
          </p:cNvPr>
          <p:cNvSpPr txBox="1"/>
          <p:nvPr/>
        </p:nvSpPr>
        <p:spPr>
          <a:xfrm>
            <a:off x="660044" y="1699122"/>
            <a:ext cx="2252540" cy="307777"/>
          </a:xfrm>
          <a:prstGeom prst="rect">
            <a:avLst/>
          </a:prstGeom>
          <a:noFill/>
        </p:spPr>
        <p:txBody>
          <a:bodyPr wrap="none" rtlCol="0">
            <a:spAutoFit/>
          </a:bodyPr>
          <a:lstStyle/>
          <a:p>
            <a:r>
              <a:rPr lang="en-US" dirty="0"/>
              <a:t>Traditional Learning in ML</a:t>
            </a:r>
          </a:p>
        </p:txBody>
      </p:sp>
    </p:spTree>
    <p:extLst>
      <p:ext uri="{BB962C8B-B14F-4D97-AF65-F5344CB8AC3E}">
        <p14:creationId xmlns:p14="http://schemas.microsoft.com/office/powerpoint/2010/main" val="3300075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44</a:t>
            </a:fld>
            <a:endParaRPr>
              <a:solidFill>
                <a:schemeClr val="dk2"/>
              </a:solidFill>
            </a:endParaRPr>
          </a:p>
        </p:txBody>
      </p:sp>
      <p:pic>
        <p:nvPicPr>
          <p:cNvPr id="3" name="Picture 2" descr="A hexagon with black text&#10;&#10;Description automatically generated">
            <a:extLst>
              <a:ext uri="{FF2B5EF4-FFF2-40B4-BE49-F238E27FC236}">
                <a16:creationId xmlns:a16="http://schemas.microsoft.com/office/drawing/2014/main" id="{9A4F821D-8632-3B56-98B7-AC223B37F716}"/>
              </a:ext>
            </a:extLst>
          </p:cNvPr>
          <p:cNvPicPr>
            <a:picLocks noChangeAspect="1"/>
          </p:cNvPicPr>
          <p:nvPr/>
        </p:nvPicPr>
        <p:blipFill>
          <a:blip r:embed="rId3"/>
          <a:stretch>
            <a:fillRect/>
          </a:stretch>
        </p:blipFill>
        <p:spPr>
          <a:xfrm>
            <a:off x="461517" y="2417861"/>
            <a:ext cx="2065233" cy="1129700"/>
          </a:xfrm>
          <a:prstGeom prst="rect">
            <a:avLst/>
          </a:prstGeom>
        </p:spPr>
      </p:pic>
      <p:sp>
        <p:nvSpPr>
          <p:cNvPr id="4" name="TextBox 3">
            <a:extLst>
              <a:ext uri="{FF2B5EF4-FFF2-40B4-BE49-F238E27FC236}">
                <a16:creationId xmlns:a16="http://schemas.microsoft.com/office/drawing/2014/main" id="{DF808989-1864-F581-0503-09588A8C53EA}"/>
              </a:ext>
            </a:extLst>
          </p:cNvPr>
          <p:cNvSpPr txBox="1"/>
          <p:nvPr/>
        </p:nvSpPr>
        <p:spPr>
          <a:xfrm>
            <a:off x="2326491" y="2820724"/>
            <a:ext cx="1493824" cy="307777"/>
          </a:xfrm>
          <a:prstGeom prst="rect">
            <a:avLst/>
          </a:prstGeom>
          <a:noFill/>
        </p:spPr>
        <p:txBody>
          <a:bodyPr wrap="square" rtlCol="0">
            <a:spAutoFit/>
          </a:bodyPr>
          <a:lstStyle/>
          <a:p>
            <a:r>
              <a:rPr lang="en-US" dirty="0"/>
              <a:t>Prediction</a:t>
            </a:r>
          </a:p>
        </p:txBody>
      </p:sp>
      <p:sp>
        <p:nvSpPr>
          <p:cNvPr id="2" name="TextBox 1">
            <a:extLst>
              <a:ext uri="{FF2B5EF4-FFF2-40B4-BE49-F238E27FC236}">
                <a16:creationId xmlns:a16="http://schemas.microsoft.com/office/drawing/2014/main" id="{B1D915E1-7796-CDE2-3FD5-17BBE5821086}"/>
              </a:ext>
            </a:extLst>
          </p:cNvPr>
          <p:cNvSpPr txBox="1"/>
          <p:nvPr/>
        </p:nvSpPr>
        <p:spPr>
          <a:xfrm>
            <a:off x="660044" y="1699122"/>
            <a:ext cx="2252540" cy="307777"/>
          </a:xfrm>
          <a:prstGeom prst="rect">
            <a:avLst/>
          </a:prstGeom>
          <a:noFill/>
        </p:spPr>
        <p:txBody>
          <a:bodyPr wrap="none" rtlCol="0">
            <a:spAutoFit/>
          </a:bodyPr>
          <a:lstStyle/>
          <a:p>
            <a:r>
              <a:rPr lang="en-US" dirty="0"/>
              <a:t>Traditional Learning in ML</a:t>
            </a:r>
          </a:p>
        </p:txBody>
      </p:sp>
    </p:spTree>
    <p:extLst>
      <p:ext uri="{BB962C8B-B14F-4D97-AF65-F5344CB8AC3E}">
        <p14:creationId xmlns:p14="http://schemas.microsoft.com/office/powerpoint/2010/main" val="2491528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45</a:t>
            </a:fld>
            <a:endParaRPr>
              <a:solidFill>
                <a:schemeClr val="dk2"/>
              </a:solidFill>
            </a:endParaRPr>
          </a:p>
        </p:txBody>
      </p:sp>
      <p:pic>
        <p:nvPicPr>
          <p:cNvPr id="3" name="Picture 2" descr="A hexagon with black text&#10;&#10;Description automatically generated">
            <a:extLst>
              <a:ext uri="{FF2B5EF4-FFF2-40B4-BE49-F238E27FC236}">
                <a16:creationId xmlns:a16="http://schemas.microsoft.com/office/drawing/2014/main" id="{9A4F821D-8632-3B56-98B7-AC223B37F716}"/>
              </a:ext>
            </a:extLst>
          </p:cNvPr>
          <p:cNvPicPr>
            <a:picLocks noChangeAspect="1"/>
          </p:cNvPicPr>
          <p:nvPr/>
        </p:nvPicPr>
        <p:blipFill>
          <a:blip r:embed="rId3"/>
          <a:stretch>
            <a:fillRect/>
          </a:stretch>
        </p:blipFill>
        <p:spPr>
          <a:xfrm>
            <a:off x="461517" y="2417861"/>
            <a:ext cx="2065233" cy="1129700"/>
          </a:xfrm>
          <a:prstGeom prst="rect">
            <a:avLst/>
          </a:prstGeom>
        </p:spPr>
      </p:pic>
      <p:sp>
        <p:nvSpPr>
          <p:cNvPr id="4" name="TextBox 3">
            <a:extLst>
              <a:ext uri="{FF2B5EF4-FFF2-40B4-BE49-F238E27FC236}">
                <a16:creationId xmlns:a16="http://schemas.microsoft.com/office/drawing/2014/main" id="{DF808989-1864-F581-0503-09588A8C53EA}"/>
              </a:ext>
            </a:extLst>
          </p:cNvPr>
          <p:cNvSpPr txBox="1"/>
          <p:nvPr/>
        </p:nvSpPr>
        <p:spPr>
          <a:xfrm>
            <a:off x="2326491" y="2820724"/>
            <a:ext cx="1493824" cy="307777"/>
          </a:xfrm>
          <a:prstGeom prst="rect">
            <a:avLst/>
          </a:prstGeom>
          <a:noFill/>
        </p:spPr>
        <p:txBody>
          <a:bodyPr wrap="square" rtlCol="0">
            <a:spAutoFit/>
          </a:bodyPr>
          <a:lstStyle/>
          <a:p>
            <a:r>
              <a:rPr lang="en-US" dirty="0"/>
              <a:t>Prediction</a:t>
            </a:r>
          </a:p>
        </p:txBody>
      </p:sp>
      <p:sp>
        <p:nvSpPr>
          <p:cNvPr id="2" name="TextBox 1">
            <a:extLst>
              <a:ext uri="{FF2B5EF4-FFF2-40B4-BE49-F238E27FC236}">
                <a16:creationId xmlns:a16="http://schemas.microsoft.com/office/drawing/2014/main" id="{B1D915E1-7796-CDE2-3FD5-17BBE5821086}"/>
              </a:ext>
            </a:extLst>
          </p:cNvPr>
          <p:cNvSpPr txBox="1"/>
          <p:nvPr/>
        </p:nvSpPr>
        <p:spPr>
          <a:xfrm>
            <a:off x="660044" y="1699122"/>
            <a:ext cx="2252540" cy="307777"/>
          </a:xfrm>
          <a:prstGeom prst="rect">
            <a:avLst/>
          </a:prstGeom>
          <a:noFill/>
        </p:spPr>
        <p:txBody>
          <a:bodyPr wrap="none" rtlCol="0">
            <a:spAutoFit/>
          </a:bodyPr>
          <a:lstStyle/>
          <a:p>
            <a:r>
              <a:rPr lang="en-US" dirty="0"/>
              <a:t>Traditional Learning in ML</a:t>
            </a:r>
          </a:p>
        </p:txBody>
      </p:sp>
      <p:sp>
        <p:nvSpPr>
          <p:cNvPr id="5" name="TextBox 4">
            <a:extLst>
              <a:ext uri="{FF2B5EF4-FFF2-40B4-BE49-F238E27FC236}">
                <a16:creationId xmlns:a16="http://schemas.microsoft.com/office/drawing/2014/main" id="{CFEBF41F-0101-6ED8-7A2C-D33B66ECBFC6}"/>
              </a:ext>
            </a:extLst>
          </p:cNvPr>
          <p:cNvSpPr txBox="1"/>
          <p:nvPr/>
        </p:nvSpPr>
        <p:spPr>
          <a:xfrm>
            <a:off x="5105148" y="1699121"/>
            <a:ext cx="2214068" cy="307777"/>
          </a:xfrm>
          <a:prstGeom prst="rect">
            <a:avLst/>
          </a:prstGeom>
          <a:noFill/>
        </p:spPr>
        <p:txBody>
          <a:bodyPr wrap="none" rtlCol="0">
            <a:spAutoFit/>
          </a:bodyPr>
          <a:lstStyle/>
          <a:p>
            <a:r>
              <a:rPr lang="en-US" dirty="0"/>
              <a:t>Ensemble Learning in ML</a:t>
            </a:r>
          </a:p>
        </p:txBody>
      </p:sp>
      <p:pic>
        <p:nvPicPr>
          <p:cNvPr id="7" name="Picture 6" descr="A diagram of a number of hexagons&#10;&#10;Description automatically generated">
            <a:extLst>
              <a:ext uri="{FF2B5EF4-FFF2-40B4-BE49-F238E27FC236}">
                <a16:creationId xmlns:a16="http://schemas.microsoft.com/office/drawing/2014/main" id="{42ADD95B-693F-DDA2-2C6E-8985A1912FF5}"/>
              </a:ext>
            </a:extLst>
          </p:cNvPr>
          <p:cNvPicPr>
            <a:picLocks noChangeAspect="1"/>
          </p:cNvPicPr>
          <p:nvPr/>
        </p:nvPicPr>
        <p:blipFill rotWithShape="1">
          <a:blip r:embed="rId4"/>
          <a:srcRect t="4189"/>
          <a:stretch/>
        </p:blipFill>
        <p:spPr>
          <a:xfrm>
            <a:off x="4206149" y="2006898"/>
            <a:ext cx="4012065" cy="2328509"/>
          </a:xfrm>
          <a:prstGeom prst="rect">
            <a:avLst/>
          </a:prstGeom>
        </p:spPr>
      </p:pic>
    </p:spTree>
    <p:extLst>
      <p:ext uri="{BB962C8B-B14F-4D97-AF65-F5344CB8AC3E}">
        <p14:creationId xmlns:p14="http://schemas.microsoft.com/office/powerpoint/2010/main" val="4206144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46</a:t>
            </a:fld>
            <a:endParaRPr>
              <a:solidFill>
                <a:schemeClr val="dk2"/>
              </a:solidFill>
            </a:endParaRPr>
          </a:p>
        </p:txBody>
      </p:sp>
      <p:pic>
        <p:nvPicPr>
          <p:cNvPr id="3" name="Picture 2" descr="A hexagon with black text&#10;&#10;Description automatically generated">
            <a:extLst>
              <a:ext uri="{FF2B5EF4-FFF2-40B4-BE49-F238E27FC236}">
                <a16:creationId xmlns:a16="http://schemas.microsoft.com/office/drawing/2014/main" id="{9A4F821D-8632-3B56-98B7-AC223B37F716}"/>
              </a:ext>
            </a:extLst>
          </p:cNvPr>
          <p:cNvPicPr>
            <a:picLocks noChangeAspect="1"/>
          </p:cNvPicPr>
          <p:nvPr/>
        </p:nvPicPr>
        <p:blipFill>
          <a:blip r:embed="rId3"/>
          <a:stretch>
            <a:fillRect/>
          </a:stretch>
        </p:blipFill>
        <p:spPr>
          <a:xfrm>
            <a:off x="461517" y="2417861"/>
            <a:ext cx="2065233" cy="1129700"/>
          </a:xfrm>
          <a:prstGeom prst="rect">
            <a:avLst/>
          </a:prstGeom>
        </p:spPr>
      </p:pic>
      <p:sp>
        <p:nvSpPr>
          <p:cNvPr id="4" name="TextBox 3">
            <a:extLst>
              <a:ext uri="{FF2B5EF4-FFF2-40B4-BE49-F238E27FC236}">
                <a16:creationId xmlns:a16="http://schemas.microsoft.com/office/drawing/2014/main" id="{DF808989-1864-F581-0503-09588A8C53EA}"/>
              </a:ext>
            </a:extLst>
          </p:cNvPr>
          <p:cNvSpPr txBox="1"/>
          <p:nvPr/>
        </p:nvSpPr>
        <p:spPr>
          <a:xfrm>
            <a:off x="2326491" y="2820724"/>
            <a:ext cx="1493824" cy="307777"/>
          </a:xfrm>
          <a:prstGeom prst="rect">
            <a:avLst/>
          </a:prstGeom>
          <a:noFill/>
        </p:spPr>
        <p:txBody>
          <a:bodyPr wrap="square" rtlCol="0">
            <a:spAutoFit/>
          </a:bodyPr>
          <a:lstStyle/>
          <a:p>
            <a:r>
              <a:rPr lang="en-US" dirty="0"/>
              <a:t>Prediction</a:t>
            </a:r>
          </a:p>
        </p:txBody>
      </p:sp>
      <p:sp>
        <p:nvSpPr>
          <p:cNvPr id="2" name="TextBox 1">
            <a:extLst>
              <a:ext uri="{FF2B5EF4-FFF2-40B4-BE49-F238E27FC236}">
                <a16:creationId xmlns:a16="http://schemas.microsoft.com/office/drawing/2014/main" id="{B1D915E1-7796-CDE2-3FD5-17BBE5821086}"/>
              </a:ext>
            </a:extLst>
          </p:cNvPr>
          <p:cNvSpPr txBox="1"/>
          <p:nvPr/>
        </p:nvSpPr>
        <p:spPr>
          <a:xfrm>
            <a:off x="660044" y="1699122"/>
            <a:ext cx="2252540" cy="307777"/>
          </a:xfrm>
          <a:prstGeom prst="rect">
            <a:avLst/>
          </a:prstGeom>
          <a:noFill/>
        </p:spPr>
        <p:txBody>
          <a:bodyPr wrap="none" rtlCol="0">
            <a:spAutoFit/>
          </a:bodyPr>
          <a:lstStyle/>
          <a:p>
            <a:r>
              <a:rPr lang="en-US" dirty="0"/>
              <a:t>Traditional Learning in ML</a:t>
            </a:r>
          </a:p>
        </p:txBody>
      </p:sp>
      <p:sp>
        <p:nvSpPr>
          <p:cNvPr id="5" name="TextBox 4">
            <a:extLst>
              <a:ext uri="{FF2B5EF4-FFF2-40B4-BE49-F238E27FC236}">
                <a16:creationId xmlns:a16="http://schemas.microsoft.com/office/drawing/2014/main" id="{CFEBF41F-0101-6ED8-7A2C-D33B66ECBFC6}"/>
              </a:ext>
            </a:extLst>
          </p:cNvPr>
          <p:cNvSpPr txBox="1"/>
          <p:nvPr/>
        </p:nvSpPr>
        <p:spPr>
          <a:xfrm>
            <a:off x="5105148" y="1699121"/>
            <a:ext cx="2214068" cy="307777"/>
          </a:xfrm>
          <a:prstGeom prst="rect">
            <a:avLst/>
          </a:prstGeom>
          <a:noFill/>
        </p:spPr>
        <p:txBody>
          <a:bodyPr wrap="none" rtlCol="0">
            <a:spAutoFit/>
          </a:bodyPr>
          <a:lstStyle/>
          <a:p>
            <a:r>
              <a:rPr lang="en-US" dirty="0"/>
              <a:t>Ensemble Learning in ML</a:t>
            </a:r>
          </a:p>
        </p:txBody>
      </p:sp>
      <p:pic>
        <p:nvPicPr>
          <p:cNvPr id="7" name="Picture 6" descr="A diagram of a number of hexagons&#10;&#10;Description automatically generated">
            <a:extLst>
              <a:ext uri="{FF2B5EF4-FFF2-40B4-BE49-F238E27FC236}">
                <a16:creationId xmlns:a16="http://schemas.microsoft.com/office/drawing/2014/main" id="{42ADD95B-693F-DDA2-2C6E-8985A1912FF5}"/>
              </a:ext>
            </a:extLst>
          </p:cNvPr>
          <p:cNvPicPr>
            <a:picLocks noChangeAspect="1"/>
          </p:cNvPicPr>
          <p:nvPr/>
        </p:nvPicPr>
        <p:blipFill rotWithShape="1">
          <a:blip r:embed="rId4"/>
          <a:srcRect t="4189"/>
          <a:stretch/>
        </p:blipFill>
        <p:spPr>
          <a:xfrm>
            <a:off x="4206149" y="2006898"/>
            <a:ext cx="4012065" cy="2328509"/>
          </a:xfrm>
          <a:prstGeom prst="rect">
            <a:avLst/>
          </a:prstGeom>
        </p:spPr>
      </p:pic>
      <p:sp>
        <p:nvSpPr>
          <p:cNvPr id="8" name="TextBox 7">
            <a:extLst>
              <a:ext uri="{FF2B5EF4-FFF2-40B4-BE49-F238E27FC236}">
                <a16:creationId xmlns:a16="http://schemas.microsoft.com/office/drawing/2014/main" id="{879365DF-936B-BE62-68DF-CC7FD2A909FB}"/>
              </a:ext>
            </a:extLst>
          </p:cNvPr>
          <p:cNvSpPr txBox="1"/>
          <p:nvPr/>
        </p:nvSpPr>
        <p:spPr>
          <a:xfrm>
            <a:off x="7935571" y="2846863"/>
            <a:ext cx="1493824" cy="523220"/>
          </a:xfrm>
          <a:prstGeom prst="rect">
            <a:avLst/>
          </a:prstGeom>
          <a:noFill/>
        </p:spPr>
        <p:txBody>
          <a:bodyPr wrap="square" rtlCol="0">
            <a:spAutoFit/>
          </a:bodyPr>
          <a:lstStyle/>
          <a:p>
            <a:r>
              <a:rPr lang="en-US" dirty="0"/>
              <a:t>Weighted Prediction</a:t>
            </a:r>
          </a:p>
        </p:txBody>
      </p:sp>
    </p:spTree>
    <p:extLst>
      <p:ext uri="{BB962C8B-B14F-4D97-AF65-F5344CB8AC3E}">
        <p14:creationId xmlns:p14="http://schemas.microsoft.com/office/powerpoint/2010/main" val="819692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43137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122873" lvl="0" indent="0" algn="l" rtl="0">
              <a:lnSpc>
                <a:spcPct val="115000"/>
              </a:lnSpc>
              <a:spcBef>
                <a:spcPts val="1200"/>
              </a:spcBef>
              <a:spcAft>
                <a:spcPts val="0"/>
              </a:spcAft>
              <a:buSzPct val="100000"/>
              <a:buNone/>
            </a:pPr>
            <a:endParaRPr lang="en"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47</a:t>
            </a:fld>
            <a:endParaRPr>
              <a:solidFill>
                <a:schemeClr val="dk2"/>
              </a:solidFill>
            </a:endParaRPr>
          </a:p>
        </p:txBody>
      </p:sp>
      <p:pic>
        <p:nvPicPr>
          <p:cNvPr id="5" name="Picture 4" descr="A red hexagon with black text&#10;&#10;Description automatically generated">
            <a:extLst>
              <a:ext uri="{FF2B5EF4-FFF2-40B4-BE49-F238E27FC236}">
                <a16:creationId xmlns:a16="http://schemas.microsoft.com/office/drawing/2014/main" id="{966D2EE4-595A-1152-6095-646911173E93}"/>
              </a:ext>
            </a:extLst>
          </p:cNvPr>
          <p:cNvPicPr>
            <a:picLocks noChangeAspect="1"/>
          </p:cNvPicPr>
          <p:nvPr/>
        </p:nvPicPr>
        <p:blipFill>
          <a:blip r:embed="rId3"/>
          <a:stretch>
            <a:fillRect/>
          </a:stretch>
        </p:blipFill>
        <p:spPr>
          <a:xfrm>
            <a:off x="311700" y="2389280"/>
            <a:ext cx="2006959" cy="1263641"/>
          </a:xfrm>
          <a:prstGeom prst="rect">
            <a:avLst/>
          </a:prstGeom>
        </p:spPr>
      </p:pic>
      <p:sp>
        <p:nvSpPr>
          <p:cNvPr id="6" name="TextBox 5">
            <a:extLst>
              <a:ext uri="{FF2B5EF4-FFF2-40B4-BE49-F238E27FC236}">
                <a16:creationId xmlns:a16="http://schemas.microsoft.com/office/drawing/2014/main" id="{FE13233E-CFFE-7D3D-839A-9460F9DD67AE}"/>
              </a:ext>
            </a:extLst>
          </p:cNvPr>
          <p:cNvSpPr txBox="1"/>
          <p:nvPr/>
        </p:nvSpPr>
        <p:spPr>
          <a:xfrm>
            <a:off x="311700" y="1715477"/>
            <a:ext cx="3300904" cy="307777"/>
          </a:xfrm>
          <a:prstGeom prst="rect">
            <a:avLst/>
          </a:prstGeom>
          <a:noFill/>
        </p:spPr>
        <p:txBody>
          <a:bodyPr wrap="none" rtlCol="0">
            <a:spAutoFit/>
          </a:bodyPr>
          <a:lstStyle/>
          <a:p>
            <a:r>
              <a:rPr lang="en-US" dirty="0"/>
              <a:t>Conventional Packet Capture Classifier</a:t>
            </a:r>
          </a:p>
        </p:txBody>
      </p:sp>
    </p:spTree>
    <p:extLst>
      <p:ext uri="{BB962C8B-B14F-4D97-AF65-F5344CB8AC3E}">
        <p14:creationId xmlns:p14="http://schemas.microsoft.com/office/powerpoint/2010/main" val="2142937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43137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122873" lvl="0" indent="0" algn="l" rtl="0">
              <a:lnSpc>
                <a:spcPct val="115000"/>
              </a:lnSpc>
              <a:spcBef>
                <a:spcPts val="1200"/>
              </a:spcBef>
              <a:spcAft>
                <a:spcPts val="0"/>
              </a:spcAft>
              <a:buSzPct val="100000"/>
              <a:buNone/>
            </a:pPr>
            <a:endParaRPr lang="en"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48</a:t>
            </a:fld>
            <a:endParaRPr>
              <a:solidFill>
                <a:schemeClr val="dk2"/>
              </a:solidFill>
            </a:endParaRPr>
          </a:p>
        </p:txBody>
      </p:sp>
      <p:pic>
        <p:nvPicPr>
          <p:cNvPr id="5" name="Picture 4" descr="A red hexagon with black text&#10;&#10;Description automatically generated">
            <a:extLst>
              <a:ext uri="{FF2B5EF4-FFF2-40B4-BE49-F238E27FC236}">
                <a16:creationId xmlns:a16="http://schemas.microsoft.com/office/drawing/2014/main" id="{966D2EE4-595A-1152-6095-646911173E93}"/>
              </a:ext>
            </a:extLst>
          </p:cNvPr>
          <p:cNvPicPr>
            <a:picLocks noChangeAspect="1"/>
          </p:cNvPicPr>
          <p:nvPr/>
        </p:nvPicPr>
        <p:blipFill>
          <a:blip r:embed="rId3"/>
          <a:stretch>
            <a:fillRect/>
          </a:stretch>
        </p:blipFill>
        <p:spPr>
          <a:xfrm>
            <a:off x="311700" y="2389280"/>
            <a:ext cx="2006959" cy="1263641"/>
          </a:xfrm>
          <a:prstGeom prst="rect">
            <a:avLst/>
          </a:prstGeom>
        </p:spPr>
      </p:pic>
      <p:sp>
        <p:nvSpPr>
          <p:cNvPr id="6" name="TextBox 5">
            <a:extLst>
              <a:ext uri="{FF2B5EF4-FFF2-40B4-BE49-F238E27FC236}">
                <a16:creationId xmlns:a16="http://schemas.microsoft.com/office/drawing/2014/main" id="{FE13233E-CFFE-7D3D-839A-9460F9DD67AE}"/>
              </a:ext>
            </a:extLst>
          </p:cNvPr>
          <p:cNvSpPr txBox="1"/>
          <p:nvPr/>
        </p:nvSpPr>
        <p:spPr>
          <a:xfrm>
            <a:off x="311700" y="1715477"/>
            <a:ext cx="3300904" cy="307777"/>
          </a:xfrm>
          <a:prstGeom prst="rect">
            <a:avLst/>
          </a:prstGeom>
          <a:noFill/>
        </p:spPr>
        <p:txBody>
          <a:bodyPr wrap="none" rtlCol="0">
            <a:spAutoFit/>
          </a:bodyPr>
          <a:lstStyle/>
          <a:p>
            <a:r>
              <a:rPr lang="en-US" dirty="0"/>
              <a:t>Conventional Packet Capture Classifier</a:t>
            </a:r>
          </a:p>
        </p:txBody>
      </p:sp>
      <p:sp>
        <p:nvSpPr>
          <p:cNvPr id="2" name="TextBox 1">
            <a:extLst>
              <a:ext uri="{FF2B5EF4-FFF2-40B4-BE49-F238E27FC236}">
                <a16:creationId xmlns:a16="http://schemas.microsoft.com/office/drawing/2014/main" id="{3C0381B1-722C-E5E4-3CB3-CCD742D92589}"/>
              </a:ext>
            </a:extLst>
          </p:cNvPr>
          <p:cNvSpPr txBox="1"/>
          <p:nvPr/>
        </p:nvSpPr>
        <p:spPr>
          <a:xfrm>
            <a:off x="2404151" y="2651768"/>
            <a:ext cx="1493824" cy="738664"/>
          </a:xfrm>
          <a:prstGeom prst="rect">
            <a:avLst/>
          </a:prstGeom>
          <a:noFill/>
        </p:spPr>
        <p:txBody>
          <a:bodyPr wrap="square" rtlCol="0">
            <a:spAutoFit/>
          </a:bodyPr>
          <a:lstStyle/>
          <a:p>
            <a:r>
              <a:rPr lang="en-US" dirty="0"/>
              <a:t>Fixed performance and efficiency</a:t>
            </a:r>
          </a:p>
        </p:txBody>
      </p:sp>
    </p:spTree>
    <p:extLst>
      <p:ext uri="{BB962C8B-B14F-4D97-AF65-F5344CB8AC3E}">
        <p14:creationId xmlns:p14="http://schemas.microsoft.com/office/powerpoint/2010/main" val="2678317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43137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122873" lvl="0" indent="0" algn="l" rtl="0">
              <a:lnSpc>
                <a:spcPct val="115000"/>
              </a:lnSpc>
              <a:spcBef>
                <a:spcPts val="1200"/>
              </a:spcBef>
              <a:spcAft>
                <a:spcPts val="0"/>
              </a:spcAft>
              <a:buSzPct val="100000"/>
              <a:buNone/>
            </a:pPr>
            <a:endParaRPr lang="en"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49</a:t>
            </a:fld>
            <a:endParaRPr>
              <a:solidFill>
                <a:schemeClr val="dk2"/>
              </a:solidFill>
            </a:endParaRPr>
          </a:p>
        </p:txBody>
      </p:sp>
      <p:pic>
        <p:nvPicPr>
          <p:cNvPr id="5" name="Picture 4" descr="A red hexagon with black text&#10;&#10;Description automatically generated">
            <a:extLst>
              <a:ext uri="{FF2B5EF4-FFF2-40B4-BE49-F238E27FC236}">
                <a16:creationId xmlns:a16="http://schemas.microsoft.com/office/drawing/2014/main" id="{966D2EE4-595A-1152-6095-646911173E93}"/>
              </a:ext>
            </a:extLst>
          </p:cNvPr>
          <p:cNvPicPr>
            <a:picLocks noChangeAspect="1"/>
          </p:cNvPicPr>
          <p:nvPr/>
        </p:nvPicPr>
        <p:blipFill>
          <a:blip r:embed="rId3"/>
          <a:stretch>
            <a:fillRect/>
          </a:stretch>
        </p:blipFill>
        <p:spPr>
          <a:xfrm>
            <a:off x="311700" y="2389280"/>
            <a:ext cx="2006959" cy="1263641"/>
          </a:xfrm>
          <a:prstGeom prst="rect">
            <a:avLst/>
          </a:prstGeom>
        </p:spPr>
      </p:pic>
      <p:sp>
        <p:nvSpPr>
          <p:cNvPr id="6" name="TextBox 5">
            <a:extLst>
              <a:ext uri="{FF2B5EF4-FFF2-40B4-BE49-F238E27FC236}">
                <a16:creationId xmlns:a16="http://schemas.microsoft.com/office/drawing/2014/main" id="{FE13233E-CFFE-7D3D-839A-9460F9DD67AE}"/>
              </a:ext>
            </a:extLst>
          </p:cNvPr>
          <p:cNvSpPr txBox="1"/>
          <p:nvPr/>
        </p:nvSpPr>
        <p:spPr>
          <a:xfrm>
            <a:off x="311700" y="1715477"/>
            <a:ext cx="3300904" cy="307777"/>
          </a:xfrm>
          <a:prstGeom prst="rect">
            <a:avLst/>
          </a:prstGeom>
          <a:noFill/>
        </p:spPr>
        <p:txBody>
          <a:bodyPr wrap="none" rtlCol="0">
            <a:spAutoFit/>
          </a:bodyPr>
          <a:lstStyle/>
          <a:p>
            <a:r>
              <a:rPr lang="en-US" dirty="0"/>
              <a:t>Conventional Packet Capture Classifier</a:t>
            </a:r>
          </a:p>
        </p:txBody>
      </p:sp>
      <p:sp>
        <p:nvSpPr>
          <p:cNvPr id="2" name="TextBox 1">
            <a:extLst>
              <a:ext uri="{FF2B5EF4-FFF2-40B4-BE49-F238E27FC236}">
                <a16:creationId xmlns:a16="http://schemas.microsoft.com/office/drawing/2014/main" id="{3C0381B1-722C-E5E4-3CB3-CCD742D92589}"/>
              </a:ext>
            </a:extLst>
          </p:cNvPr>
          <p:cNvSpPr txBox="1"/>
          <p:nvPr/>
        </p:nvSpPr>
        <p:spPr>
          <a:xfrm>
            <a:off x="2404151" y="2651768"/>
            <a:ext cx="1493824" cy="738664"/>
          </a:xfrm>
          <a:prstGeom prst="rect">
            <a:avLst/>
          </a:prstGeom>
          <a:noFill/>
        </p:spPr>
        <p:txBody>
          <a:bodyPr wrap="square" rtlCol="0">
            <a:spAutoFit/>
          </a:bodyPr>
          <a:lstStyle/>
          <a:p>
            <a:r>
              <a:rPr lang="en-US" dirty="0"/>
              <a:t>Fixed performance and efficiency</a:t>
            </a:r>
          </a:p>
        </p:txBody>
      </p:sp>
      <p:sp>
        <p:nvSpPr>
          <p:cNvPr id="3" name="TextBox 2">
            <a:extLst>
              <a:ext uri="{FF2B5EF4-FFF2-40B4-BE49-F238E27FC236}">
                <a16:creationId xmlns:a16="http://schemas.microsoft.com/office/drawing/2014/main" id="{157CB973-BFEB-99B9-6E71-7F17861B29D2}"/>
              </a:ext>
            </a:extLst>
          </p:cNvPr>
          <p:cNvSpPr txBox="1"/>
          <p:nvPr/>
        </p:nvSpPr>
        <p:spPr>
          <a:xfrm>
            <a:off x="5138738" y="1715477"/>
            <a:ext cx="1329210" cy="307777"/>
          </a:xfrm>
          <a:prstGeom prst="rect">
            <a:avLst/>
          </a:prstGeom>
          <a:noFill/>
        </p:spPr>
        <p:txBody>
          <a:bodyPr wrap="none" rtlCol="0">
            <a:spAutoFit/>
          </a:bodyPr>
          <a:lstStyle/>
          <a:p>
            <a:r>
              <a:rPr lang="en-US" dirty="0"/>
              <a:t>What we need</a:t>
            </a:r>
          </a:p>
        </p:txBody>
      </p:sp>
      <p:pic>
        <p:nvPicPr>
          <p:cNvPr id="7" name="Picture 6" descr="A diagram of a classifier&#10;&#10;Description automatically generated">
            <a:extLst>
              <a:ext uri="{FF2B5EF4-FFF2-40B4-BE49-F238E27FC236}">
                <a16:creationId xmlns:a16="http://schemas.microsoft.com/office/drawing/2014/main" id="{525163CB-F276-33AD-F80B-1BC6FF0CE675}"/>
              </a:ext>
            </a:extLst>
          </p:cNvPr>
          <p:cNvPicPr>
            <a:picLocks noChangeAspect="1"/>
          </p:cNvPicPr>
          <p:nvPr/>
        </p:nvPicPr>
        <p:blipFill rotWithShape="1">
          <a:blip r:embed="rId4"/>
          <a:srcRect t="6861" b="5868"/>
          <a:stretch/>
        </p:blipFill>
        <p:spPr>
          <a:xfrm>
            <a:off x="4068284" y="2023254"/>
            <a:ext cx="3937472" cy="2227473"/>
          </a:xfrm>
          <a:prstGeom prst="rect">
            <a:avLst/>
          </a:prstGeom>
        </p:spPr>
      </p:pic>
    </p:spTree>
    <p:extLst>
      <p:ext uri="{BB962C8B-B14F-4D97-AF65-F5344CB8AC3E}">
        <p14:creationId xmlns:p14="http://schemas.microsoft.com/office/powerpoint/2010/main" val="218472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23dcf2cd1d8_0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70" name="Google Shape;70;g23dcf2cd1d8_0_13"/>
          <p:cNvSpPr txBox="1">
            <a:spLocks noGrp="1"/>
          </p:cNvSpPr>
          <p:nvPr>
            <p:ph type="body" idx="1"/>
          </p:nvPr>
        </p:nvSpPr>
        <p:spPr>
          <a:xfrm>
            <a:off x="311700" y="1152475"/>
            <a:ext cx="55575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endParaRPr dirty="0"/>
          </a:p>
        </p:txBody>
      </p:sp>
      <p:sp>
        <p:nvSpPr>
          <p:cNvPr id="71" name="Google Shape;71;g23dcf2cd1d8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a:t>
            </a:fld>
            <a:endParaRPr>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43137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122873" lvl="0" indent="0" algn="l" rtl="0">
              <a:lnSpc>
                <a:spcPct val="115000"/>
              </a:lnSpc>
              <a:spcBef>
                <a:spcPts val="1200"/>
              </a:spcBef>
              <a:spcAft>
                <a:spcPts val="0"/>
              </a:spcAft>
              <a:buSzPct val="100000"/>
              <a:buNone/>
            </a:pPr>
            <a:endParaRPr lang="en"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50</a:t>
            </a:fld>
            <a:endParaRPr>
              <a:solidFill>
                <a:schemeClr val="dk2"/>
              </a:solidFill>
            </a:endParaRPr>
          </a:p>
        </p:txBody>
      </p:sp>
      <p:pic>
        <p:nvPicPr>
          <p:cNvPr id="5" name="Picture 4" descr="A red hexagon with black text&#10;&#10;Description automatically generated">
            <a:extLst>
              <a:ext uri="{FF2B5EF4-FFF2-40B4-BE49-F238E27FC236}">
                <a16:creationId xmlns:a16="http://schemas.microsoft.com/office/drawing/2014/main" id="{966D2EE4-595A-1152-6095-646911173E93}"/>
              </a:ext>
            </a:extLst>
          </p:cNvPr>
          <p:cNvPicPr>
            <a:picLocks noChangeAspect="1"/>
          </p:cNvPicPr>
          <p:nvPr/>
        </p:nvPicPr>
        <p:blipFill>
          <a:blip r:embed="rId3"/>
          <a:stretch>
            <a:fillRect/>
          </a:stretch>
        </p:blipFill>
        <p:spPr>
          <a:xfrm>
            <a:off x="311700" y="2389280"/>
            <a:ext cx="2006959" cy="1263641"/>
          </a:xfrm>
          <a:prstGeom prst="rect">
            <a:avLst/>
          </a:prstGeom>
        </p:spPr>
      </p:pic>
      <p:sp>
        <p:nvSpPr>
          <p:cNvPr id="6" name="TextBox 5">
            <a:extLst>
              <a:ext uri="{FF2B5EF4-FFF2-40B4-BE49-F238E27FC236}">
                <a16:creationId xmlns:a16="http://schemas.microsoft.com/office/drawing/2014/main" id="{FE13233E-CFFE-7D3D-839A-9460F9DD67AE}"/>
              </a:ext>
            </a:extLst>
          </p:cNvPr>
          <p:cNvSpPr txBox="1"/>
          <p:nvPr/>
        </p:nvSpPr>
        <p:spPr>
          <a:xfrm>
            <a:off x="311700" y="1715477"/>
            <a:ext cx="3300904" cy="307777"/>
          </a:xfrm>
          <a:prstGeom prst="rect">
            <a:avLst/>
          </a:prstGeom>
          <a:noFill/>
        </p:spPr>
        <p:txBody>
          <a:bodyPr wrap="none" rtlCol="0">
            <a:spAutoFit/>
          </a:bodyPr>
          <a:lstStyle/>
          <a:p>
            <a:r>
              <a:rPr lang="en-US" dirty="0"/>
              <a:t>Conventional Packet Capture Classifier</a:t>
            </a:r>
          </a:p>
        </p:txBody>
      </p:sp>
      <p:sp>
        <p:nvSpPr>
          <p:cNvPr id="2" name="TextBox 1">
            <a:extLst>
              <a:ext uri="{FF2B5EF4-FFF2-40B4-BE49-F238E27FC236}">
                <a16:creationId xmlns:a16="http://schemas.microsoft.com/office/drawing/2014/main" id="{3C0381B1-722C-E5E4-3CB3-CCD742D92589}"/>
              </a:ext>
            </a:extLst>
          </p:cNvPr>
          <p:cNvSpPr txBox="1"/>
          <p:nvPr/>
        </p:nvSpPr>
        <p:spPr>
          <a:xfrm>
            <a:off x="2404151" y="2651768"/>
            <a:ext cx="1493824" cy="738664"/>
          </a:xfrm>
          <a:prstGeom prst="rect">
            <a:avLst/>
          </a:prstGeom>
          <a:noFill/>
        </p:spPr>
        <p:txBody>
          <a:bodyPr wrap="square" rtlCol="0">
            <a:spAutoFit/>
          </a:bodyPr>
          <a:lstStyle/>
          <a:p>
            <a:r>
              <a:rPr lang="en-US" dirty="0"/>
              <a:t>Fixed performance and efficiency</a:t>
            </a:r>
          </a:p>
        </p:txBody>
      </p:sp>
      <p:sp>
        <p:nvSpPr>
          <p:cNvPr id="3" name="TextBox 2">
            <a:extLst>
              <a:ext uri="{FF2B5EF4-FFF2-40B4-BE49-F238E27FC236}">
                <a16:creationId xmlns:a16="http://schemas.microsoft.com/office/drawing/2014/main" id="{157CB973-BFEB-99B9-6E71-7F17861B29D2}"/>
              </a:ext>
            </a:extLst>
          </p:cNvPr>
          <p:cNvSpPr txBox="1"/>
          <p:nvPr/>
        </p:nvSpPr>
        <p:spPr>
          <a:xfrm>
            <a:off x="5138738" y="1715477"/>
            <a:ext cx="1329210" cy="307777"/>
          </a:xfrm>
          <a:prstGeom prst="rect">
            <a:avLst/>
          </a:prstGeom>
          <a:noFill/>
        </p:spPr>
        <p:txBody>
          <a:bodyPr wrap="none" rtlCol="0">
            <a:spAutoFit/>
          </a:bodyPr>
          <a:lstStyle/>
          <a:p>
            <a:r>
              <a:rPr lang="en-US" dirty="0"/>
              <a:t>What we need</a:t>
            </a:r>
          </a:p>
        </p:txBody>
      </p:sp>
      <p:pic>
        <p:nvPicPr>
          <p:cNvPr id="7" name="Picture 6" descr="A diagram of a classifier&#10;&#10;Description automatically generated">
            <a:extLst>
              <a:ext uri="{FF2B5EF4-FFF2-40B4-BE49-F238E27FC236}">
                <a16:creationId xmlns:a16="http://schemas.microsoft.com/office/drawing/2014/main" id="{525163CB-F276-33AD-F80B-1BC6FF0CE675}"/>
              </a:ext>
            </a:extLst>
          </p:cNvPr>
          <p:cNvPicPr>
            <a:picLocks noChangeAspect="1"/>
          </p:cNvPicPr>
          <p:nvPr/>
        </p:nvPicPr>
        <p:blipFill rotWithShape="1">
          <a:blip r:embed="rId4"/>
          <a:srcRect t="6861" b="5868"/>
          <a:stretch/>
        </p:blipFill>
        <p:spPr>
          <a:xfrm>
            <a:off x="4068284" y="2023254"/>
            <a:ext cx="3937472" cy="2227473"/>
          </a:xfrm>
          <a:prstGeom prst="rect">
            <a:avLst/>
          </a:prstGeom>
        </p:spPr>
      </p:pic>
      <p:sp>
        <p:nvSpPr>
          <p:cNvPr id="8" name="TextBox 7">
            <a:extLst>
              <a:ext uri="{FF2B5EF4-FFF2-40B4-BE49-F238E27FC236}">
                <a16:creationId xmlns:a16="http://schemas.microsoft.com/office/drawing/2014/main" id="{FC2A432C-E166-FEBB-ECA8-AA4BE154EE41}"/>
              </a:ext>
            </a:extLst>
          </p:cNvPr>
          <p:cNvSpPr txBox="1"/>
          <p:nvPr/>
        </p:nvSpPr>
        <p:spPr>
          <a:xfrm>
            <a:off x="7899957" y="2659936"/>
            <a:ext cx="1493824" cy="954107"/>
          </a:xfrm>
          <a:prstGeom prst="rect">
            <a:avLst/>
          </a:prstGeom>
          <a:noFill/>
        </p:spPr>
        <p:txBody>
          <a:bodyPr wrap="square" rtlCol="0">
            <a:spAutoFit/>
          </a:bodyPr>
          <a:lstStyle/>
          <a:p>
            <a:r>
              <a:rPr lang="en-US" dirty="0"/>
              <a:t>Flexibility in choosing performance and efficiency</a:t>
            </a:r>
          </a:p>
        </p:txBody>
      </p:sp>
    </p:spTree>
    <p:extLst>
      <p:ext uri="{BB962C8B-B14F-4D97-AF65-F5344CB8AC3E}">
        <p14:creationId xmlns:p14="http://schemas.microsoft.com/office/powerpoint/2010/main" val="174402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 dirty="0"/>
              <a:t>Bottleneck of conventional packet-capture classifiers is in the preprocessing of large amounts of raw features.</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51</a:t>
            </a:fld>
            <a:endParaRPr>
              <a:solidFill>
                <a:schemeClr val="dk2"/>
              </a:solidFill>
            </a:endParaRPr>
          </a:p>
        </p:txBody>
      </p:sp>
      <p:pic>
        <p:nvPicPr>
          <p:cNvPr id="2" name="Google Shape;132;g212301c0ec8_0_9">
            <a:extLst>
              <a:ext uri="{FF2B5EF4-FFF2-40B4-BE49-F238E27FC236}">
                <a16:creationId xmlns:a16="http://schemas.microsoft.com/office/drawing/2014/main" id="{9F5C5591-A21E-B79E-E9ED-C17DBF2E82C0}"/>
              </a:ext>
            </a:extLst>
          </p:cNvPr>
          <p:cNvPicPr preferRelativeResize="0"/>
          <p:nvPr/>
        </p:nvPicPr>
        <p:blipFill>
          <a:blip r:embed="rId3">
            <a:alphaModFix/>
          </a:blip>
          <a:stretch>
            <a:fillRect/>
          </a:stretch>
        </p:blipFill>
        <p:spPr>
          <a:xfrm>
            <a:off x="825687" y="2282492"/>
            <a:ext cx="7492626" cy="2380725"/>
          </a:xfrm>
          <a:prstGeom prst="rect">
            <a:avLst/>
          </a:prstGeom>
          <a:noFill/>
          <a:ln>
            <a:noFill/>
          </a:ln>
        </p:spPr>
      </p:pic>
      <p:sp>
        <p:nvSpPr>
          <p:cNvPr id="3" name="Frame 2">
            <a:extLst>
              <a:ext uri="{FF2B5EF4-FFF2-40B4-BE49-F238E27FC236}">
                <a16:creationId xmlns:a16="http://schemas.microsoft.com/office/drawing/2014/main" id="{030F6FD9-FCC2-F379-F5E9-8EA4DC5BFF67}"/>
              </a:ext>
            </a:extLst>
          </p:cNvPr>
          <p:cNvSpPr/>
          <p:nvPr/>
        </p:nvSpPr>
        <p:spPr>
          <a:xfrm>
            <a:off x="2227633" y="2571750"/>
            <a:ext cx="3239311" cy="112476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6619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 dirty="0"/>
              <a:t>Bottleneck of conventional packet-capture classifiers is in the preprocessing of large amounts of raw features.</a:t>
            </a:r>
          </a:p>
          <a:p>
            <a:pPr lvl="1" indent="-334327">
              <a:spcBef>
                <a:spcPts val="1200"/>
              </a:spcBef>
              <a:buSzPct val="100000"/>
              <a:buFont typeface="Arial"/>
              <a:buChar char="●"/>
            </a:pPr>
            <a:r>
              <a:rPr lang="en-US" b="1" dirty="0"/>
              <a:t>Less informative features used </a:t>
            </a:r>
            <a:r>
              <a:rPr lang="en-US" b="1" dirty="0">
                <a:sym typeface="Wingdings" pitchFamily="2" charset="2"/>
              </a:rPr>
              <a:t></a:t>
            </a:r>
            <a:r>
              <a:rPr lang="en-US" b="1" dirty="0"/>
              <a:t> better efficiency &amp; worse performance</a:t>
            </a:r>
          </a:p>
          <a:p>
            <a:pPr lvl="1" indent="-334327">
              <a:spcBef>
                <a:spcPts val="1200"/>
              </a:spcBef>
              <a:buSzPct val="100000"/>
              <a:buChar char="●"/>
            </a:pP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52</a:t>
            </a:fld>
            <a:endParaRPr>
              <a:solidFill>
                <a:schemeClr val="dk2"/>
              </a:solidFill>
            </a:endParaRPr>
          </a:p>
        </p:txBody>
      </p:sp>
    </p:spTree>
    <p:extLst>
      <p:ext uri="{BB962C8B-B14F-4D97-AF65-F5344CB8AC3E}">
        <p14:creationId xmlns:p14="http://schemas.microsoft.com/office/powerpoint/2010/main" val="1384320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For maximized performance</a:t>
            </a:r>
          </a:p>
          <a:p>
            <a:pPr lvl="1" indent="-334327">
              <a:spcBef>
                <a:spcPts val="1200"/>
              </a:spcBef>
              <a:buSzPct val="100000"/>
              <a:buChar char="●"/>
            </a:pPr>
            <a:r>
              <a:rPr lang="en-US" b="1" dirty="0"/>
              <a:t>Use as many informative features as possible</a:t>
            </a:r>
          </a:p>
          <a:p>
            <a:pPr lvl="1" indent="-334327">
              <a:spcBef>
                <a:spcPts val="1200"/>
              </a:spcBef>
              <a:buSzPct val="100000"/>
              <a:buChar char="●"/>
            </a:pP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53</a:t>
            </a:fld>
            <a:endParaRPr>
              <a:solidFill>
                <a:schemeClr val="dk2"/>
              </a:solidFill>
            </a:endParaRPr>
          </a:p>
        </p:txBody>
      </p:sp>
    </p:spTree>
    <p:extLst>
      <p:ext uri="{BB962C8B-B14F-4D97-AF65-F5344CB8AC3E}">
        <p14:creationId xmlns:p14="http://schemas.microsoft.com/office/powerpoint/2010/main" val="2460417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High-level design principles</a:t>
            </a:r>
            <a:endParaRPr/>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For maximized performance</a:t>
            </a:r>
          </a:p>
          <a:p>
            <a:pPr lvl="1" indent="-334327">
              <a:spcBef>
                <a:spcPts val="1200"/>
              </a:spcBef>
              <a:buSzPct val="100000"/>
              <a:buFont typeface="Arial"/>
              <a:buChar char="●"/>
            </a:pPr>
            <a:r>
              <a:rPr lang="en-US" b="1" dirty="0"/>
              <a:t>Use as many informative features as possible</a:t>
            </a:r>
            <a:endParaRPr lang="en-US" dirty="0"/>
          </a:p>
          <a:p>
            <a:pPr marL="457200" lvl="0" indent="-334327" algn="l" rtl="0">
              <a:lnSpc>
                <a:spcPct val="115000"/>
              </a:lnSpc>
              <a:spcBef>
                <a:spcPts val="1200"/>
              </a:spcBef>
              <a:spcAft>
                <a:spcPts val="0"/>
              </a:spcAft>
              <a:buSzPct val="100000"/>
              <a:buChar char="●"/>
            </a:pPr>
            <a:r>
              <a:rPr lang="en-US" dirty="0"/>
              <a:t>For maximized efficiency</a:t>
            </a:r>
          </a:p>
          <a:p>
            <a:pPr lvl="1" indent="-334327">
              <a:spcBef>
                <a:spcPts val="1200"/>
              </a:spcBef>
              <a:buSzPct val="100000"/>
              <a:buFont typeface="Arial"/>
              <a:buChar char="●"/>
            </a:pPr>
            <a:r>
              <a:rPr lang="en-US" b="1" dirty="0"/>
              <a:t>Use as few features as possible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54</a:t>
            </a:fld>
            <a:endParaRPr>
              <a:solidFill>
                <a:schemeClr val="dk2"/>
              </a:solidFill>
            </a:endParaRPr>
          </a:p>
        </p:txBody>
      </p:sp>
    </p:spTree>
    <p:extLst>
      <p:ext uri="{BB962C8B-B14F-4D97-AF65-F5344CB8AC3E}">
        <p14:creationId xmlns:p14="http://schemas.microsoft.com/office/powerpoint/2010/main" val="5096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188179"/>
          </a:xfrm>
          <a:prstGeom prst="rect">
            <a:avLst/>
          </a:prstGeom>
          <a:noFill/>
          <a:ln>
            <a:noFill/>
          </a:ln>
        </p:spPr>
        <p:txBody>
          <a:bodyPr spcFirstLastPara="1" wrap="square" lIns="91425" tIns="91425" rIns="91425" bIns="91425" anchor="t" anchorCtr="0">
            <a:normAutofit/>
          </a:bodyPr>
          <a:lstStyle/>
          <a:p>
            <a:pPr marL="122873" lvl="0" indent="0" algn="l" rtl="0">
              <a:lnSpc>
                <a:spcPct val="115000"/>
              </a:lnSpc>
              <a:spcBef>
                <a:spcPts val="1200"/>
              </a:spcBef>
              <a:spcAft>
                <a:spcPts val="0"/>
              </a:spcAft>
              <a:buSzPct val="100000"/>
              <a:buNone/>
            </a:pPr>
            <a:endParaRPr lang="en-US" dirty="0"/>
          </a:p>
          <a:p>
            <a:pPr marL="122873" lvl="0" indent="0" algn="l" rtl="0">
              <a:lnSpc>
                <a:spcPct val="115000"/>
              </a:lnSpc>
              <a:spcBef>
                <a:spcPts val="1200"/>
              </a:spcBef>
              <a:spcAft>
                <a:spcPts val="0"/>
              </a:spcAft>
              <a:buSzPct val="100000"/>
              <a:buNone/>
            </a:pPr>
            <a:r>
              <a:rPr lang="en-US" dirty="0"/>
              <a:t>Consider network traffic rates:</a:t>
            </a:r>
          </a:p>
          <a:p>
            <a:pPr marL="457200" lvl="0" indent="-334327" algn="l" rtl="0">
              <a:lnSpc>
                <a:spcPct val="115000"/>
              </a:lnSpc>
              <a:spcBef>
                <a:spcPts val="1200"/>
              </a:spcBef>
              <a:spcAft>
                <a:spcPts val="0"/>
              </a:spcAft>
              <a:buSzPct val="100000"/>
              <a:buChar char="●"/>
            </a:pPr>
            <a:r>
              <a:rPr lang="en-US" dirty="0"/>
              <a:t>Low traffic rate: </a:t>
            </a:r>
            <a:r>
              <a:rPr lang="en-US" b="1" dirty="0"/>
              <a:t>efficiency is less of a concern</a:t>
            </a:r>
            <a:r>
              <a:rPr lang="en-US" dirty="0"/>
              <a:t>, we select for more features to maximize performance.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55</a:t>
            </a:fld>
            <a:endParaRPr>
              <a:solidFill>
                <a:schemeClr val="dk2"/>
              </a:solidFill>
            </a:endParaRPr>
          </a:p>
        </p:txBody>
      </p:sp>
    </p:spTree>
    <p:extLst>
      <p:ext uri="{BB962C8B-B14F-4D97-AF65-F5344CB8AC3E}">
        <p14:creationId xmlns:p14="http://schemas.microsoft.com/office/powerpoint/2010/main" val="2064664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3188179"/>
          </a:xfrm>
          <a:prstGeom prst="rect">
            <a:avLst/>
          </a:prstGeom>
          <a:noFill/>
          <a:ln>
            <a:noFill/>
          </a:ln>
        </p:spPr>
        <p:txBody>
          <a:bodyPr spcFirstLastPara="1" wrap="square" lIns="91425" tIns="91425" rIns="91425" bIns="91425" anchor="t" anchorCtr="0">
            <a:normAutofit/>
          </a:bodyPr>
          <a:lstStyle/>
          <a:p>
            <a:pPr marL="122873" lvl="0" indent="0" algn="l" rtl="0">
              <a:lnSpc>
                <a:spcPct val="115000"/>
              </a:lnSpc>
              <a:spcBef>
                <a:spcPts val="1200"/>
              </a:spcBef>
              <a:spcAft>
                <a:spcPts val="0"/>
              </a:spcAft>
              <a:buSzPct val="100000"/>
              <a:buNone/>
            </a:pPr>
            <a:endParaRPr lang="en-US" dirty="0"/>
          </a:p>
          <a:p>
            <a:pPr marL="122873" lvl="0" indent="0" algn="l" rtl="0">
              <a:lnSpc>
                <a:spcPct val="115000"/>
              </a:lnSpc>
              <a:spcBef>
                <a:spcPts val="1200"/>
              </a:spcBef>
              <a:spcAft>
                <a:spcPts val="0"/>
              </a:spcAft>
              <a:buSzPct val="100000"/>
              <a:buNone/>
            </a:pPr>
            <a:r>
              <a:rPr lang="en-US" dirty="0"/>
              <a:t>Consider network traffic rates:</a:t>
            </a:r>
          </a:p>
          <a:p>
            <a:pPr marL="457200" lvl="0" indent="-334327" algn="l" rtl="0">
              <a:lnSpc>
                <a:spcPct val="115000"/>
              </a:lnSpc>
              <a:spcBef>
                <a:spcPts val="1200"/>
              </a:spcBef>
              <a:spcAft>
                <a:spcPts val="0"/>
              </a:spcAft>
              <a:buSzPct val="100000"/>
              <a:buChar char="●"/>
            </a:pPr>
            <a:r>
              <a:rPr lang="en-US" dirty="0"/>
              <a:t>Low traffic rate: </a:t>
            </a:r>
            <a:r>
              <a:rPr lang="en-US" b="1" dirty="0"/>
              <a:t>efficiency is less of a concern</a:t>
            </a:r>
            <a:r>
              <a:rPr lang="en-US" dirty="0"/>
              <a:t>, we select for more features to maximize performance.</a:t>
            </a:r>
          </a:p>
          <a:p>
            <a:pPr marL="457200" lvl="0" indent="-334327" algn="l" rtl="0">
              <a:lnSpc>
                <a:spcPct val="115000"/>
              </a:lnSpc>
              <a:spcBef>
                <a:spcPts val="1200"/>
              </a:spcBef>
              <a:spcAft>
                <a:spcPts val="0"/>
              </a:spcAft>
              <a:buSzPct val="100000"/>
              <a:buChar char="●"/>
            </a:pPr>
            <a:r>
              <a:rPr lang="en-US" dirty="0"/>
              <a:t>High traffic rate: </a:t>
            </a:r>
            <a:r>
              <a:rPr lang="en-US" b="1" dirty="0"/>
              <a:t>efficiency becomes crucial</a:t>
            </a:r>
            <a:r>
              <a:rPr lang="en-US" dirty="0"/>
              <a:t>, we less feature requirement to boost up efficient at the cost of small performance degradation</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56</a:t>
            </a:fld>
            <a:endParaRPr>
              <a:solidFill>
                <a:schemeClr val="dk2"/>
              </a:solidFill>
            </a:endParaRPr>
          </a:p>
        </p:txBody>
      </p:sp>
    </p:spTree>
    <p:extLst>
      <p:ext uri="{BB962C8B-B14F-4D97-AF65-F5344CB8AC3E}">
        <p14:creationId xmlns:p14="http://schemas.microsoft.com/office/powerpoint/2010/main" val="4053550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Question to ask</a:t>
            </a:r>
            <a:endParaRPr dirty="0"/>
          </a:p>
        </p:txBody>
      </p:sp>
      <p:sp>
        <p:nvSpPr>
          <p:cNvPr id="185" name="Google Shape;185;p12"/>
          <p:cNvSpPr txBox="1">
            <a:spLocks noGrp="1"/>
          </p:cNvSpPr>
          <p:nvPr>
            <p:ph type="body" idx="1"/>
          </p:nvPr>
        </p:nvSpPr>
        <p:spPr>
          <a:xfrm>
            <a:off x="226208" y="586153"/>
            <a:ext cx="8520600" cy="343137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122873" lvl="0" indent="0" algn="l" rtl="0">
              <a:lnSpc>
                <a:spcPct val="115000"/>
              </a:lnSpc>
              <a:spcBef>
                <a:spcPts val="1200"/>
              </a:spcBef>
              <a:spcAft>
                <a:spcPts val="0"/>
              </a:spcAft>
              <a:buSzPct val="100000"/>
              <a:buNone/>
            </a:pPr>
            <a:r>
              <a:rPr lang="en" dirty="0"/>
              <a:t>Given </a:t>
            </a:r>
            <a:r>
              <a:rPr lang="en-US" dirty="0"/>
              <a:t>varying </a:t>
            </a:r>
            <a:r>
              <a:rPr lang="en" dirty="0"/>
              <a:t>traffic rate, how can we consistently ensure both adequate performance and efficiency without severely compromising on either metric?</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57</a:t>
            </a:fld>
            <a:endParaRPr>
              <a:solidFill>
                <a:schemeClr val="dk2"/>
              </a:solidFill>
            </a:endParaRPr>
          </a:p>
        </p:txBody>
      </p:sp>
    </p:spTree>
    <p:extLst>
      <p:ext uri="{BB962C8B-B14F-4D97-AF65-F5344CB8AC3E}">
        <p14:creationId xmlns:p14="http://schemas.microsoft.com/office/powerpoint/2010/main" val="1803865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High-level design principles</a:t>
            </a:r>
            <a:endParaRPr dirty="0"/>
          </a:p>
        </p:txBody>
      </p:sp>
      <p:sp>
        <p:nvSpPr>
          <p:cNvPr id="185" name="Google Shape;185;p12"/>
          <p:cNvSpPr txBox="1">
            <a:spLocks noGrp="1"/>
          </p:cNvSpPr>
          <p:nvPr>
            <p:ph type="body" idx="1"/>
          </p:nvPr>
        </p:nvSpPr>
        <p:spPr>
          <a:xfrm>
            <a:off x="226208" y="586153"/>
            <a:ext cx="8520600" cy="1997125"/>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1200"/>
              </a:spcBef>
              <a:spcAft>
                <a:spcPts val="0"/>
              </a:spcAft>
              <a:buNone/>
            </a:pPr>
            <a:endParaRPr dirty="0"/>
          </a:p>
          <a:p>
            <a:pPr marL="457200" lvl="0" indent="-334327" algn="l" rtl="0">
              <a:lnSpc>
                <a:spcPct val="115000"/>
              </a:lnSpc>
              <a:spcBef>
                <a:spcPts val="1200"/>
              </a:spcBef>
              <a:spcAft>
                <a:spcPts val="0"/>
              </a:spcAft>
              <a:buSzPct val="100000"/>
              <a:buChar char="●"/>
            </a:pPr>
            <a:r>
              <a:rPr lang="en" dirty="0"/>
              <a:t>When dealing with large volumes of network traffic, it is acceptable to make small sacrifices in performance to achieve higher efficiency and ensure that the classifier can function properly. </a:t>
            </a:r>
            <a:endParaRPr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58</a:t>
            </a:fld>
            <a:endParaRPr>
              <a:solidFill>
                <a:schemeClr val="dk2"/>
              </a:solidFill>
            </a:endParaRPr>
          </a:p>
        </p:txBody>
      </p:sp>
      <p:pic>
        <p:nvPicPr>
          <p:cNvPr id="2" name="Google Shape;110;p5">
            <a:extLst>
              <a:ext uri="{FF2B5EF4-FFF2-40B4-BE49-F238E27FC236}">
                <a16:creationId xmlns:a16="http://schemas.microsoft.com/office/drawing/2014/main" id="{5E1AEB86-E98E-EDD6-9E7B-78B7530977AE}"/>
              </a:ext>
            </a:extLst>
          </p:cNvPr>
          <p:cNvPicPr preferRelativeResize="0"/>
          <p:nvPr/>
        </p:nvPicPr>
        <p:blipFill>
          <a:blip r:embed="rId3">
            <a:alphaModFix/>
          </a:blip>
          <a:stretch>
            <a:fillRect/>
          </a:stretch>
        </p:blipFill>
        <p:spPr>
          <a:xfrm>
            <a:off x="3034208" y="2349572"/>
            <a:ext cx="3075584" cy="2701857"/>
          </a:xfrm>
          <a:prstGeom prst="rect">
            <a:avLst/>
          </a:prstGeom>
          <a:noFill/>
          <a:ln>
            <a:noFill/>
          </a:ln>
        </p:spPr>
      </p:pic>
    </p:spTree>
    <p:extLst>
      <p:ext uri="{BB962C8B-B14F-4D97-AF65-F5344CB8AC3E}">
        <p14:creationId xmlns:p14="http://schemas.microsoft.com/office/powerpoint/2010/main" val="3478695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12301c0ec8_0_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AC-DC</a:t>
            </a:r>
            <a:endParaRPr dirty="0"/>
          </a:p>
        </p:txBody>
      </p:sp>
      <p:sp>
        <p:nvSpPr>
          <p:cNvPr id="192" name="Google Shape;192;g212301c0ec8_0_61"/>
          <p:cNvSpPr txBox="1">
            <a:spLocks noGrp="1"/>
          </p:cNvSpPr>
          <p:nvPr>
            <p:ph type="body" idx="1"/>
          </p:nvPr>
        </p:nvSpPr>
        <p:spPr>
          <a:xfrm>
            <a:off x="311700" y="99994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1200"/>
              </a:spcBef>
              <a:spcAft>
                <a:spcPts val="0"/>
              </a:spcAft>
              <a:buSzPts val="1800"/>
              <a:buNone/>
            </a:pPr>
            <a:r>
              <a:rPr lang="en" dirty="0"/>
              <a:t>An ensemble framework to curate a pool of classifiers, each with varying feature requirements and, therefore, different performance-efficiency trade-offs.</a:t>
            </a:r>
            <a:endParaRPr dirty="0"/>
          </a:p>
        </p:txBody>
      </p:sp>
      <p:sp>
        <p:nvSpPr>
          <p:cNvPr id="193" name="Google Shape;193;g212301c0ec8_0_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59</a:t>
            </a:fld>
            <a:endParaRPr>
              <a:solidFill>
                <a:schemeClr val="dk2"/>
              </a:solidFill>
            </a:endParaRPr>
          </a:p>
        </p:txBody>
      </p:sp>
      <p:pic>
        <p:nvPicPr>
          <p:cNvPr id="4" name="Picture 3" descr="A diagram of a performance measurement&#10;&#10;Description automatically generated">
            <a:extLst>
              <a:ext uri="{FF2B5EF4-FFF2-40B4-BE49-F238E27FC236}">
                <a16:creationId xmlns:a16="http://schemas.microsoft.com/office/drawing/2014/main" id="{9AFF4B5A-F83C-0B0F-8C7E-AE7C736CEEE0}"/>
              </a:ext>
            </a:extLst>
          </p:cNvPr>
          <p:cNvPicPr>
            <a:picLocks noChangeAspect="1"/>
          </p:cNvPicPr>
          <p:nvPr/>
        </p:nvPicPr>
        <p:blipFill>
          <a:blip r:embed="rId3"/>
          <a:stretch>
            <a:fillRect/>
          </a:stretch>
        </p:blipFill>
        <p:spPr>
          <a:xfrm>
            <a:off x="685800" y="2049996"/>
            <a:ext cx="7772400" cy="23663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23dcf2cd1d8_0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70" name="Google Shape;70;g23dcf2cd1d8_0_13"/>
          <p:cNvSpPr txBox="1">
            <a:spLocks noGrp="1"/>
          </p:cNvSpPr>
          <p:nvPr>
            <p:ph type="body" idx="1"/>
          </p:nvPr>
        </p:nvSpPr>
        <p:spPr>
          <a:xfrm>
            <a:off x="311700" y="1152475"/>
            <a:ext cx="5557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Flow-statistics-based ML</a:t>
            </a:r>
            <a:endParaRPr dirty="0"/>
          </a:p>
        </p:txBody>
      </p:sp>
      <p:sp>
        <p:nvSpPr>
          <p:cNvPr id="71" name="Google Shape;71;g23dcf2cd1d8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a:t>
            </a:fld>
            <a:endParaRPr>
              <a:solidFill>
                <a:schemeClr val="dk2"/>
              </a:solidFill>
            </a:endParaRPr>
          </a:p>
        </p:txBody>
      </p:sp>
    </p:spTree>
    <p:extLst>
      <p:ext uri="{BB962C8B-B14F-4D97-AF65-F5344CB8AC3E}">
        <p14:creationId xmlns:p14="http://schemas.microsoft.com/office/powerpoint/2010/main" val="1178175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12301c0ec8_0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217" name="Google Shape;217;g212301c0ec8_0_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60</a:t>
            </a:fld>
            <a:endParaRPr>
              <a:solidFill>
                <a:schemeClr val="dk2"/>
              </a:solidFill>
            </a:endParaRPr>
          </a:p>
        </p:txBody>
      </p:sp>
      <p:pic>
        <p:nvPicPr>
          <p:cNvPr id="3" name="Picture 2">
            <a:extLst>
              <a:ext uri="{FF2B5EF4-FFF2-40B4-BE49-F238E27FC236}">
                <a16:creationId xmlns:a16="http://schemas.microsoft.com/office/drawing/2014/main" id="{36246425-127E-2628-1D80-907F5C94263B}"/>
              </a:ext>
            </a:extLst>
          </p:cNvPr>
          <p:cNvPicPr>
            <a:picLocks noChangeAspect="1"/>
          </p:cNvPicPr>
          <p:nvPr/>
        </p:nvPicPr>
        <p:blipFill>
          <a:blip r:embed="rId3"/>
          <a:stretch>
            <a:fillRect/>
          </a:stretch>
        </p:blipFill>
        <p:spPr>
          <a:xfrm>
            <a:off x="2505412" y="1818375"/>
            <a:ext cx="3860800" cy="22733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580073" lvl="1" indent="0">
              <a:spcBef>
                <a:spcPts val="1200"/>
              </a:spcBef>
              <a:buSzPct val="100000"/>
              <a:buNone/>
            </a:pPr>
            <a:endParaRPr lang="en-US"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61</a:t>
            </a:fld>
            <a:endParaRPr>
              <a:solidFill>
                <a:schemeClr val="dk2"/>
              </a:solidFill>
            </a:endParaRPr>
          </a:p>
        </p:txBody>
      </p:sp>
    </p:spTree>
    <p:extLst>
      <p:ext uri="{BB962C8B-B14F-4D97-AF65-F5344CB8AC3E}">
        <p14:creationId xmlns:p14="http://schemas.microsoft.com/office/powerpoint/2010/main" val="2599079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922973" lvl="1" indent="-342900">
              <a:spcBef>
                <a:spcPts val="1200"/>
              </a:spcBef>
              <a:buSzPct val="100000"/>
              <a:buAutoNum type="arabicPeriod"/>
            </a:pPr>
            <a:endParaRPr lang="en-US" dirty="0"/>
          </a:p>
          <a:p>
            <a:pPr marL="580073" lvl="1" indent="0">
              <a:spcBef>
                <a:spcPts val="1200"/>
              </a:spcBef>
              <a:buSzPct val="100000"/>
              <a:buNone/>
            </a:pPr>
            <a:endParaRPr lang="en-US"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62</a:t>
            </a:fld>
            <a:endParaRPr>
              <a:solidFill>
                <a:schemeClr val="dk2"/>
              </a:solidFill>
            </a:endParaRPr>
          </a:p>
        </p:txBody>
      </p:sp>
    </p:spTree>
    <p:extLst>
      <p:ext uri="{BB962C8B-B14F-4D97-AF65-F5344CB8AC3E}">
        <p14:creationId xmlns:p14="http://schemas.microsoft.com/office/powerpoint/2010/main" val="1010755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34" name="Google Shape;234;g212301c0ec8_0_90"/>
          <p:cNvSpPr txBox="1">
            <a:spLocks noGrp="1"/>
          </p:cNvSpPr>
          <p:nvPr>
            <p:ph type="body" idx="1"/>
          </p:nvPr>
        </p:nvSpPr>
        <p:spPr>
          <a:xfrm>
            <a:off x="311699" y="1246825"/>
            <a:ext cx="8085851" cy="33048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457200" lvl="0" indent="-334327" algn="l" rtl="0">
              <a:lnSpc>
                <a:spcPct val="115000"/>
              </a:lnSpc>
              <a:spcBef>
                <a:spcPts val="1200"/>
              </a:spcBef>
              <a:spcAft>
                <a:spcPts val="0"/>
              </a:spcAft>
              <a:buSzPct val="100000"/>
              <a:buChar char="●"/>
            </a:pPr>
            <a:r>
              <a:rPr lang="en-US" dirty="0"/>
              <a:t>Answers:</a:t>
            </a:r>
          </a:p>
          <a:p>
            <a:pPr marL="922973" lvl="1" indent="-342900">
              <a:spcBef>
                <a:spcPts val="1200"/>
              </a:spcBef>
              <a:buSzPct val="100000"/>
              <a:buAutoNum type="arabicPeriod"/>
            </a:pPr>
            <a:r>
              <a:rPr lang="en-US" dirty="0"/>
              <a:t>Populating the pool using classifiers with non-identical different feature requirements</a:t>
            </a:r>
          </a:p>
        </p:txBody>
      </p:sp>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63</a:t>
            </a:fld>
            <a:endParaRPr>
              <a:solidFill>
                <a:schemeClr val="dk2"/>
              </a:solidFill>
            </a:endParaRPr>
          </a:p>
        </p:txBody>
      </p:sp>
    </p:spTree>
    <p:extLst>
      <p:ext uri="{BB962C8B-B14F-4D97-AF65-F5344CB8AC3E}">
        <p14:creationId xmlns:p14="http://schemas.microsoft.com/office/powerpoint/2010/main" val="3407492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34" name="Google Shape;234;g212301c0ec8_0_90"/>
          <p:cNvSpPr txBox="1">
            <a:spLocks noGrp="1"/>
          </p:cNvSpPr>
          <p:nvPr>
            <p:ph type="body" idx="1"/>
          </p:nvPr>
        </p:nvSpPr>
        <p:spPr>
          <a:xfrm>
            <a:off x="311699" y="1246825"/>
            <a:ext cx="8085851" cy="33048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457200" lvl="0" indent="-334327" algn="l" rtl="0">
              <a:lnSpc>
                <a:spcPct val="115000"/>
              </a:lnSpc>
              <a:spcBef>
                <a:spcPts val="1200"/>
              </a:spcBef>
              <a:spcAft>
                <a:spcPts val="0"/>
              </a:spcAft>
              <a:buSzPct val="100000"/>
              <a:buChar char="●"/>
            </a:pPr>
            <a:r>
              <a:rPr lang="en-US" dirty="0"/>
              <a:t>Answers:</a:t>
            </a:r>
          </a:p>
          <a:p>
            <a:pPr marL="922973" lvl="1" indent="-342900">
              <a:spcBef>
                <a:spcPts val="1200"/>
              </a:spcBef>
              <a:buSzPct val="100000"/>
              <a:buAutoNum type="arabicPeriod"/>
            </a:pPr>
            <a:r>
              <a:rPr lang="en-US" dirty="0"/>
              <a:t>Populating the pool using classifiers with non-identical different feature requirements</a:t>
            </a:r>
          </a:p>
          <a:p>
            <a:pPr marL="922973" lvl="1" indent="-342900">
              <a:spcBef>
                <a:spcPts val="1200"/>
              </a:spcBef>
              <a:buSzPct val="100000"/>
              <a:buFont typeface="Arial"/>
              <a:buAutoNum type="arabicPeriod"/>
            </a:pPr>
            <a:r>
              <a:rPr lang="en-US" dirty="0"/>
              <a:t>Classifiers with highest </a:t>
            </a:r>
            <a:r>
              <a:rPr lang="en-US" b="1" dirty="0"/>
              <a:t>F1-Score-to-TTD</a:t>
            </a:r>
            <a:r>
              <a:rPr lang="en-US" dirty="0"/>
              <a:t> ratio and </a:t>
            </a:r>
            <a:r>
              <a:rPr lang="en-US" b="1" dirty="0"/>
              <a:t>F1-Score-to-Memory</a:t>
            </a:r>
            <a:r>
              <a:rPr lang="en-US" dirty="0"/>
              <a:t> ratio </a:t>
            </a:r>
          </a:p>
        </p:txBody>
      </p:sp>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64</a:t>
            </a:fld>
            <a:endParaRPr>
              <a:solidFill>
                <a:schemeClr val="dk2"/>
              </a:solidFill>
            </a:endParaRPr>
          </a:p>
        </p:txBody>
      </p:sp>
    </p:spTree>
    <p:extLst>
      <p:ext uri="{BB962C8B-B14F-4D97-AF65-F5344CB8AC3E}">
        <p14:creationId xmlns:p14="http://schemas.microsoft.com/office/powerpoint/2010/main" val="2779253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34" name="Google Shape;234;g212301c0ec8_0_90"/>
          <p:cNvSpPr txBox="1">
            <a:spLocks noGrp="1"/>
          </p:cNvSpPr>
          <p:nvPr>
            <p:ph type="body" idx="1"/>
          </p:nvPr>
        </p:nvSpPr>
        <p:spPr>
          <a:xfrm>
            <a:off x="311699" y="1246825"/>
            <a:ext cx="8085851" cy="33048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457200" lvl="0" indent="-334327" algn="l" rtl="0">
              <a:lnSpc>
                <a:spcPct val="115000"/>
              </a:lnSpc>
              <a:spcBef>
                <a:spcPts val="1200"/>
              </a:spcBef>
              <a:spcAft>
                <a:spcPts val="0"/>
              </a:spcAft>
              <a:buSzPct val="100000"/>
              <a:buChar char="●"/>
            </a:pPr>
            <a:r>
              <a:rPr lang="en-US" dirty="0"/>
              <a:t>Answers:</a:t>
            </a:r>
          </a:p>
          <a:p>
            <a:pPr marL="922973" lvl="1" indent="-342900">
              <a:spcBef>
                <a:spcPts val="1200"/>
              </a:spcBef>
              <a:buSzPct val="100000"/>
              <a:buAutoNum type="arabicPeriod"/>
            </a:pPr>
            <a:r>
              <a:rPr lang="en-US" dirty="0"/>
              <a:t>Populating the pool using classifiers with non-identical different feature requirements</a:t>
            </a:r>
          </a:p>
          <a:p>
            <a:pPr marL="922973" lvl="1" indent="-342900">
              <a:spcBef>
                <a:spcPts val="1200"/>
              </a:spcBef>
              <a:buSzPct val="100000"/>
              <a:buFont typeface="Arial"/>
              <a:buAutoNum type="arabicPeriod"/>
            </a:pPr>
            <a:r>
              <a:rPr lang="en-US" dirty="0"/>
              <a:t>Classifiers with highest </a:t>
            </a:r>
            <a:r>
              <a:rPr lang="en-US" b="1" dirty="0"/>
              <a:t>F1-Score-to-TTD</a:t>
            </a:r>
            <a:r>
              <a:rPr lang="en-US" dirty="0"/>
              <a:t> ratio and </a:t>
            </a:r>
            <a:r>
              <a:rPr lang="en-US" b="1" dirty="0"/>
              <a:t>F1-Score-to-Memory</a:t>
            </a:r>
            <a:r>
              <a:rPr lang="en-US" dirty="0"/>
              <a:t> ratio </a:t>
            </a:r>
          </a:p>
        </p:txBody>
      </p:sp>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65</a:t>
            </a:fld>
            <a:endParaRPr>
              <a:solidFill>
                <a:schemeClr val="dk2"/>
              </a:solidFill>
            </a:endParaRPr>
          </a:p>
        </p:txBody>
      </p:sp>
      <p:sp>
        <p:nvSpPr>
          <p:cNvPr id="2" name="Oval Callout 1">
            <a:extLst>
              <a:ext uri="{FF2B5EF4-FFF2-40B4-BE49-F238E27FC236}">
                <a16:creationId xmlns:a16="http://schemas.microsoft.com/office/drawing/2014/main" id="{21A436D6-DE34-91B2-1C5C-96203E3ED86C}"/>
              </a:ext>
            </a:extLst>
          </p:cNvPr>
          <p:cNvSpPr/>
          <p:nvPr/>
        </p:nvSpPr>
        <p:spPr>
          <a:xfrm>
            <a:off x="5645021" y="2221246"/>
            <a:ext cx="2043404" cy="1238449"/>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do we effective compute these ratios?</a:t>
            </a:r>
          </a:p>
        </p:txBody>
      </p:sp>
    </p:spTree>
    <p:extLst>
      <p:ext uri="{BB962C8B-B14F-4D97-AF65-F5344CB8AC3E}">
        <p14:creationId xmlns:p14="http://schemas.microsoft.com/office/powerpoint/2010/main" val="42909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t>
            </a:r>
          </a:p>
          <a:p>
            <a:pPr lvl="1" indent="-334327">
              <a:spcBef>
                <a:spcPts val="1200"/>
              </a:spcBef>
              <a:buSzPct val="100000"/>
              <a:buChar char="●"/>
            </a:pPr>
            <a:r>
              <a:rPr lang="en-US" dirty="0"/>
              <a:t>e.g., iteratively cut down # features to curate a</a:t>
            </a:r>
          </a:p>
          <a:p>
            <a:pPr marL="580073" lvl="1" indent="0">
              <a:spcBef>
                <a:spcPts val="1200"/>
              </a:spcBef>
              <a:buSzPct val="100000"/>
              <a:buNone/>
            </a:pPr>
            <a:r>
              <a:rPr lang="en-US" dirty="0"/>
              <a:t>set of classifiers</a:t>
            </a:r>
          </a:p>
          <a:p>
            <a:pPr marL="580073" lvl="1" indent="0">
              <a:spcBef>
                <a:spcPts val="1200"/>
              </a:spcBef>
              <a:buSzPct val="100000"/>
              <a:buNone/>
            </a:pPr>
            <a:endParaRPr lang="en-US" dirty="0"/>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66</a:t>
            </a:fld>
            <a:endParaRPr>
              <a:solidFill>
                <a:schemeClr val="dk2"/>
              </a:solidFill>
            </a:endParaRPr>
          </a:p>
        </p:txBody>
      </p:sp>
      <p:pic>
        <p:nvPicPr>
          <p:cNvPr id="1026" name="Picture 2" descr="machine learning - How to interpret Shapley value plot for a model? - Data  Science Stack Exchange">
            <a:extLst>
              <a:ext uri="{FF2B5EF4-FFF2-40B4-BE49-F238E27FC236}">
                <a16:creationId xmlns:a16="http://schemas.microsoft.com/office/drawing/2014/main" id="{BBCE4D4E-4BFC-225C-05A2-686AB075C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95" y="1106301"/>
            <a:ext cx="3536739" cy="359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942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t>
            </a:r>
          </a:p>
          <a:p>
            <a:pPr lvl="1" indent="-334327">
              <a:spcBef>
                <a:spcPts val="1200"/>
              </a:spcBef>
              <a:buSzPct val="100000"/>
              <a:buChar char="●"/>
            </a:pPr>
            <a:r>
              <a:rPr lang="en-US" dirty="0"/>
              <a:t>e.g., iteratively cut down # features to curate a set of classifiers</a:t>
            </a:r>
          </a:p>
          <a:p>
            <a:pPr marL="457200" lvl="0" indent="-334327" algn="l" rtl="0">
              <a:lnSpc>
                <a:spcPct val="115000"/>
              </a:lnSpc>
              <a:spcBef>
                <a:spcPts val="1200"/>
              </a:spcBef>
              <a:spcAft>
                <a:spcPts val="0"/>
              </a:spcAft>
              <a:buSzPct val="100000"/>
              <a:buChar char="●"/>
            </a:pPr>
            <a:r>
              <a:rPr lang="en-US" dirty="0"/>
              <a:t>Problem: </a:t>
            </a:r>
          </a:p>
          <a:p>
            <a:pPr lvl="1" indent="-334327">
              <a:spcBef>
                <a:spcPts val="1200"/>
              </a:spcBef>
              <a:buSzPct val="100000"/>
              <a:buChar char="●"/>
            </a:pPr>
            <a:r>
              <a:rPr lang="en-US" dirty="0"/>
              <a:t>Outcome is unpredictable: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67</a:t>
            </a:fld>
            <a:endParaRPr>
              <a:solidFill>
                <a:schemeClr val="dk2"/>
              </a:solidFill>
            </a:endParaRPr>
          </a:p>
        </p:txBody>
      </p:sp>
    </p:spTree>
    <p:extLst>
      <p:ext uri="{BB962C8B-B14F-4D97-AF65-F5344CB8AC3E}">
        <p14:creationId xmlns:p14="http://schemas.microsoft.com/office/powerpoint/2010/main" val="4276786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mc:AlternateContent xmlns:mc="http://schemas.openxmlformats.org/markup-compatibility/2006" xmlns:a14="http://schemas.microsoft.com/office/drawing/2010/main">
        <mc:Choice Requires="a14">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naïve solution: </a:t>
                </a:r>
              </a:p>
              <a:p>
                <a:pPr lvl="1" indent="-334327">
                  <a:spcBef>
                    <a:spcPts val="1200"/>
                  </a:spcBef>
                  <a:buSzPct val="100000"/>
                  <a:buChar char="●"/>
                </a:pPr>
                <a:r>
                  <a:rPr lang="en-US" dirty="0"/>
                  <a:t>e.g., iteratively cut down # features to curate a set of classifiers</a:t>
                </a:r>
              </a:p>
              <a:p>
                <a:pPr marL="457200" lvl="0" indent="-334327" algn="l" rtl="0">
                  <a:lnSpc>
                    <a:spcPct val="115000"/>
                  </a:lnSpc>
                  <a:spcBef>
                    <a:spcPts val="1200"/>
                  </a:spcBef>
                  <a:spcAft>
                    <a:spcPts val="0"/>
                  </a:spcAft>
                  <a:buSzPct val="100000"/>
                  <a:buChar char="●"/>
                </a:pPr>
                <a:r>
                  <a:rPr lang="en-US" dirty="0"/>
                  <a:t>Problem: </a:t>
                </a:r>
              </a:p>
              <a:p>
                <a:pPr lvl="1" indent="-334327">
                  <a:spcBef>
                    <a:spcPts val="1200"/>
                  </a:spcBef>
                  <a:buSzPct val="100000"/>
                  <a:buChar char="●"/>
                </a:pPr>
                <a:r>
                  <a:rPr lang="en-US" dirty="0"/>
                  <a:t>Outcome is unpredictable</a:t>
                </a:r>
              </a:p>
              <a:p>
                <a:pPr lvl="1" indent="-334327">
                  <a:spcBef>
                    <a:spcPts val="1200"/>
                  </a:spcBef>
                  <a:buSzPct val="100000"/>
                  <a:buChar char="●"/>
                </a:pPr>
                <a:r>
                  <a:rPr lang="en-US" dirty="0"/>
                  <a:t>Most important features are not necessarily more costly to preprocess:</a:t>
                </a:r>
              </a:p>
              <a:p>
                <a:pPr lvl="2" indent="-334327">
                  <a:spcBef>
                    <a:spcPts val="1200"/>
                  </a:spcBef>
                  <a:buSzPct val="100000"/>
                  <a:buChar char="●"/>
                </a:pPr>
                <a:r>
                  <a:rPr lang="en-US" dirty="0"/>
                  <a:t>dropping two informative feature </a:t>
                </a:r>
                <a14:m>
                  <m:oMath xmlns:m="http://schemas.openxmlformats.org/officeDocument/2006/math">
                    <m:r>
                      <a:rPr lang="en-US" b="0" i="1" smtClean="0">
                        <a:latin typeface="Cambria Math" panose="02040503050406030204" pitchFamily="18" charset="0"/>
                      </a:rPr>
                      <m:t>≠</m:t>
                    </m:r>
                  </m:oMath>
                </a14:m>
                <a:r>
                  <a:rPr lang="en-US" dirty="0"/>
                  <a:t> efficiency goes up by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𝛽</m:t>
                    </m:r>
                  </m:oMath>
                </a14:m>
                <a:endParaRPr lang="en-US" dirty="0"/>
              </a:p>
              <a:p>
                <a:pPr marL="580073" lvl="1" indent="0">
                  <a:spcBef>
                    <a:spcPts val="1200"/>
                  </a:spcBef>
                  <a:buSzPct val="100000"/>
                  <a:buNone/>
                </a:pPr>
                <a:endParaRPr lang="en-US" dirty="0"/>
              </a:p>
            </p:txBody>
          </p:sp>
        </mc:Choice>
        <mc:Fallback xmlns="">
          <p:sp>
            <p:nvSpPr>
              <p:cNvPr id="185" name="Google Shape;185;p12"/>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a:stretch>
              </a:blipFill>
              <a:ln>
                <a:noFill/>
              </a:ln>
            </p:spPr>
            <p:txBody>
              <a:bodyPr/>
              <a:lstStyle/>
              <a:p>
                <a:r>
                  <a:rPr lang="en-US">
                    <a:noFill/>
                  </a:rPr>
                  <a:t> </a:t>
                </a:r>
              </a:p>
            </p:txBody>
          </p:sp>
        </mc:Fallback>
      </mc:AlternateContent>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68</a:t>
            </a:fld>
            <a:endParaRPr>
              <a:solidFill>
                <a:schemeClr val="dk2"/>
              </a:solidFill>
            </a:endParaRPr>
          </a:p>
        </p:txBody>
      </p:sp>
    </p:spTree>
    <p:extLst>
      <p:ext uri="{BB962C8B-B14F-4D97-AF65-F5344CB8AC3E}">
        <p14:creationId xmlns:p14="http://schemas.microsoft.com/office/powerpoint/2010/main" val="4092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less - naïve solution: </a:t>
            </a:r>
          </a:p>
          <a:p>
            <a:pPr lvl="1" indent="-334327">
              <a:spcBef>
                <a:spcPts val="1200"/>
              </a:spcBef>
              <a:buSzPct val="100000"/>
              <a:buChar char="●"/>
            </a:pPr>
            <a:r>
              <a:rPr lang="en-US" dirty="0"/>
              <a:t>We try out all combinations of features</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69</a:t>
            </a:fld>
            <a:endParaRPr>
              <a:solidFill>
                <a:schemeClr val="dk2"/>
              </a:solidFill>
            </a:endParaRPr>
          </a:p>
        </p:txBody>
      </p:sp>
    </p:spTree>
    <p:extLst>
      <p:ext uri="{BB962C8B-B14F-4D97-AF65-F5344CB8AC3E}">
        <p14:creationId xmlns:p14="http://schemas.microsoft.com/office/powerpoint/2010/main" val="289210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23dcf2cd1d8_0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70" name="Google Shape;70;g23dcf2cd1d8_0_13"/>
          <p:cNvSpPr txBox="1">
            <a:spLocks noGrp="1"/>
          </p:cNvSpPr>
          <p:nvPr>
            <p:ph type="body" idx="1"/>
          </p:nvPr>
        </p:nvSpPr>
        <p:spPr>
          <a:xfrm>
            <a:off x="311700" y="1152475"/>
            <a:ext cx="5557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Flow-statistics-based ML</a:t>
            </a:r>
            <a:endParaRPr dirty="0"/>
          </a:p>
          <a:p>
            <a:pPr marL="914400" lvl="1" indent="-317500" algn="l" rtl="0">
              <a:lnSpc>
                <a:spcPct val="115000"/>
              </a:lnSpc>
              <a:spcBef>
                <a:spcPts val="0"/>
              </a:spcBef>
              <a:spcAft>
                <a:spcPts val="0"/>
              </a:spcAft>
              <a:buSzPts val="1400"/>
              <a:buChar char="○"/>
            </a:pPr>
            <a:r>
              <a:rPr lang="en" dirty="0"/>
              <a:t>Inter-arrival-time, packet sizes, port numbers, etc.</a:t>
            </a:r>
            <a:endParaRPr dirty="0"/>
          </a:p>
        </p:txBody>
      </p:sp>
      <p:sp>
        <p:nvSpPr>
          <p:cNvPr id="71" name="Google Shape;71;g23dcf2cd1d8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a:t>
            </a:fld>
            <a:endParaRPr>
              <a:solidFill>
                <a:schemeClr val="dk2"/>
              </a:solidFill>
            </a:endParaRPr>
          </a:p>
        </p:txBody>
      </p:sp>
      <p:pic>
        <p:nvPicPr>
          <p:cNvPr id="2050" name="Picture 2">
            <a:extLst>
              <a:ext uri="{FF2B5EF4-FFF2-40B4-BE49-F238E27FC236}">
                <a16:creationId xmlns:a16="http://schemas.microsoft.com/office/drawing/2014/main" id="{4A26D411-6BA9-1484-CB9E-ED3397B03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78" y="1973234"/>
            <a:ext cx="8385243" cy="259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19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less - naïve solution: </a:t>
            </a:r>
          </a:p>
          <a:p>
            <a:pPr lvl="1" indent="-334327">
              <a:spcBef>
                <a:spcPts val="1200"/>
              </a:spcBef>
              <a:buSzPct val="100000"/>
              <a:buChar char="●"/>
            </a:pPr>
            <a:r>
              <a:rPr lang="en-US" dirty="0"/>
              <a:t>We try out all combinations of features</a:t>
            </a:r>
          </a:p>
          <a:p>
            <a:pPr marL="457200" lvl="0" indent="-334327" algn="l" rtl="0">
              <a:lnSpc>
                <a:spcPct val="115000"/>
              </a:lnSpc>
              <a:spcBef>
                <a:spcPts val="1200"/>
              </a:spcBef>
              <a:spcAft>
                <a:spcPts val="0"/>
              </a:spcAft>
              <a:buSzPct val="100000"/>
              <a:buChar char="●"/>
            </a:pPr>
            <a:r>
              <a:rPr lang="en-US" dirty="0"/>
              <a:t>Problem: </a:t>
            </a:r>
          </a:p>
          <a:p>
            <a:pPr lvl="1" indent="-334327">
              <a:spcBef>
                <a:spcPts val="1200"/>
              </a:spcBef>
              <a:buSzPct val="100000"/>
              <a:buFont typeface="Arial"/>
              <a:buChar char="●"/>
            </a:pPr>
            <a:r>
              <a:rPr lang="en-US" dirty="0"/>
              <a:t>The feature exploration space is large.</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70</a:t>
            </a:fld>
            <a:endParaRPr>
              <a:solidFill>
                <a:schemeClr val="dk2"/>
              </a:solidFill>
            </a:endParaRPr>
          </a:p>
        </p:txBody>
      </p:sp>
    </p:spTree>
    <p:extLst>
      <p:ext uri="{BB962C8B-B14F-4D97-AF65-F5344CB8AC3E}">
        <p14:creationId xmlns:p14="http://schemas.microsoft.com/office/powerpoint/2010/main" val="2761713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A less - naïve solution: </a:t>
            </a:r>
          </a:p>
          <a:p>
            <a:pPr lvl="1" indent="-334327">
              <a:spcBef>
                <a:spcPts val="1200"/>
              </a:spcBef>
              <a:buSzPct val="100000"/>
              <a:buChar char="●"/>
            </a:pPr>
            <a:r>
              <a:rPr lang="en-US" dirty="0"/>
              <a:t>We try out all combinations of features</a:t>
            </a:r>
          </a:p>
          <a:p>
            <a:pPr marL="457200" lvl="0" indent="-334327" algn="l" rtl="0">
              <a:lnSpc>
                <a:spcPct val="115000"/>
              </a:lnSpc>
              <a:spcBef>
                <a:spcPts val="1200"/>
              </a:spcBef>
              <a:spcAft>
                <a:spcPts val="0"/>
              </a:spcAft>
              <a:buSzPct val="100000"/>
              <a:buChar char="●"/>
            </a:pPr>
            <a:r>
              <a:rPr lang="en-US" dirty="0"/>
              <a:t>Problem: </a:t>
            </a:r>
          </a:p>
          <a:p>
            <a:pPr lvl="1" indent="-334327">
              <a:spcBef>
                <a:spcPts val="1200"/>
              </a:spcBef>
              <a:buSzPct val="100000"/>
              <a:buFont typeface="Arial"/>
              <a:buChar char="●"/>
            </a:pPr>
            <a:r>
              <a:rPr lang="en-US" dirty="0"/>
              <a:t>The feature exploration space is large.</a:t>
            </a:r>
          </a:p>
          <a:p>
            <a:pPr lvl="1" indent="-334327">
              <a:spcBef>
                <a:spcPts val="1200"/>
              </a:spcBef>
              <a:buSzPct val="100000"/>
              <a:buFont typeface="Arial"/>
              <a:buChar char="●"/>
            </a:pPr>
            <a:r>
              <a:rPr lang="en-US" dirty="0"/>
              <a:t>e.g., feature space = 32:</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71</a:t>
            </a:fld>
            <a:endParaRPr>
              <a:solidFill>
                <a:schemeClr val="dk2"/>
              </a:solidFill>
            </a:endParaRPr>
          </a:p>
        </p:txBody>
      </p:sp>
      <p:pic>
        <p:nvPicPr>
          <p:cNvPr id="3" name="Picture 2" descr="A black emoticon with a white background&#10;&#10;Description automatically generated">
            <a:extLst>
              <a:ext uri="{FF2B5EF4-FFF2-40B4-BE49-F238E27FC236}">
                <a16:creationId xmlns:a16="http://schemas.microsoft.com/office/drawing/2014/main" id="{6BEA8050-6FED-A14D-3115-88EFB5416CD0}"/>
              </a:ext>
            </a:extLst>
          </p:cNvPr>
          <p:cNvPicPr>
            <a:picLocks noChangeAspect="1"/>
          </p:cNvPicPr>
          <p:nvPr/>
        </p:nvPicPr>
        <p:blipFill>
          <a:blip r:embed="rId3"/>
          <a:stretch>
            <a:fillRect/>
          </a:stretch>
        </p:blipFill>
        <p:spPr>
          <a:xfrm>
            <a:off x="3264158" y="3078776"/>
            <a:ext cx="2895600" cy="546100"/>
          </a:xfrm>
          <a:prstGeom prst="rect">
            <a:avLst/>
          </a:prstGeom>
        </p:spPr>
      </p:pic>
    </p:spTree>
    <p:extLst>
      <p:ext uri="{BB962C8B-B14F-4D97-AF65-F5344CB8AC3E}">
        <p14:creationId xmlns:p14="http://schemas.microsoft.com/office/powerpoint/2010/main" val="3477154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Our </a:t>
            </a:r>
            <a:r>
              <a:rPr lang="en-US" i="1" dirty="0"/>
              <a:t>approximation-based</a:t>
            </a:r>
            <a:r>
              <a:rPr lang="en-US" dirty="0"/>
              <a:t> solution: </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72</a:t>
            </a:fld>
            <a:endParaRPr>
              <a:solidFill>
                <a:schemeClr val="dk2"/>
              </a:solidFill>
            </a:endParaRPr>
          </a:p>
        </p:txBody>
      </p:sp>
    </p:spTree>
    <p:extLst>
      <p:ext uri="{BB962C8B-B14F-4D97-AF65-F5344CB8AC3E}">
        <p14:creationId xmlns:p14="http://schemas.microsoft.com/office/powerpoint/2010/main" val="1687234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Our </a:t>
            </a:r>
            <a:r>
              <a:rPr lang="en-US" i="1" dirty="0"/>
              <a:t>approximation-based</a:t>
            </a:r>
            <a:r>
              <a:rPr lang="en-US" dirty="0"/>
              <a:t> solution: </a:t>
            </a:r>
          </a:p>
          <a:p>
            <a:pPr marL="914400" lvl="1" indent="-317500" algn="l" rtl="0">
              <a:spcBef>
                <a:spcPts val="0"/>
              </a:spcBef>
              <a:spcAft>
                <a:spcPts val="0"/>
              </a:spcAft>
              <a:buSzPts val="1400"/>
              <a:buChar char="○"/>
            </a:pPr>
            <a:r>
              <a:rPr lang="en-US" dirty="0"/>
              <a:t>Approximate F1 by aggregated permutation shuffling feature importance (0.753 coefficients)</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73</a:t>
            </a:fld>
            <a:endParaRPr>
              <a:solidFill>
                <a:schemeClr val="dk2"/>
              </a:solidFill>
            </a:endParaRPr>
          </a:p>
        </p:txBody>
      </p:sp>
      <p:pic>
        <p:nvPicPr>
          <p:cNvPr id="4" name="Google Shape;236;g212301c0ec8_0_90">
            <a:extLst>
              <a:ext uri="{FF2B5EF4-FFF2-40B4-BE49-F238E27FC236}">
                <a16:creationId xmlns:a16="http://schemas.microsoft.com/office/drawing/2014/main" id="{2C5F5100-5861-DFC0-718B-AD0C8D06C531}"/>
              </a:ext>
            </a:extLst>
          </p:cNvPr>
          <p:cNvPicPr preferRelativeResize="0"/>
          <p:nvPr/>
        </p:nvPicPr>
        <p:blipFill>
          <a:blip r:embed="rId3">
            <a:alphaModFix/>
          </a:blip>
          <a:stretch>
            <a:fillRect/>
          </a:stretch>
        </p:blipFill>
        <p:spPr>
          <a:xfrm>
            <a:off x="3157818" y="2967448"/>
            <a:ext cx="2828364" cy="2176052"/>
          </a:xfrm>
          <a:prstGeom prst="rect">
            <a:avLst/>
          </a:prstGeom>
          <a:noFill/>
          <a:ln>
            <a:noFill/>
          </a:ln>
        </p:spPr>
      </p:pic>
      <p:sp>
        <p:nvSpPr>
          <p:cNvPr id="5" name="Up Arrow 4">
            <a:extLst>
              <a:ext uri="{FF2B5EF4-FFF2-40B4-BE49-F238E27FC236}">
                <a16:creationId xmlns:a16="http://schemas.microsoft.com/office/drawing/2014/main" id="{D2B43796-DF50-3FD0-D629-0C3905BFFE91}"/>
              </a:ext>
            </a:extLst>
          </p:cNvPr>
          <p:cNvSpPr/>
          <p:nvPr/>
        </p:nvSpPr>
        <p:spPr>
          <a:xfrm>
            <a:off x="5162719" y="2618110"/>
            <a:ext cx="461246" cy="3493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5C4D4A-6835-1B48-D70D-D32EB3E76AAE}"/>
                  </a:ext>
                </a:extLst>
              </p:cNvPr>
              <p:cNvSpPr txBox="1"/>
              <p:nvPr/>
            </p:nvSpPr>
            <p:spPr>
              <a:xfrm>
                <a:off x="5021724" y="2218000"/>
                <a:ext cx="743236" cy="400110"/>
              </a:xfrm>
              <a:prstGeom prst="rect">
                <a:avLst/>
              </a:prstGeom>
              <a:noFill/>
            </p:spPr>
            <p:txBody>
              <a:bodyPr wrap="square" rtlCol="0">
                <a:spAutoFit/>
              </a:bodyPr>
              <a:lstStyle/>
              <a:p>
                <a:r>
                  <a:rPr lang="en-US" sz="1000" dirty="0"/>
                  <a:t>~ </a:t>
                </a:r>
                <a14:m>
                  <m:oMath xmlns:m="http://schemas.openxmlformats.org/officeDocument/2006/math">
                    <m:r>
                      <m:rPr>
                        <m:sty m:val="p"/>
                      </m:rPr>
                      <a:rPr lang="en-US" sz="1000" b="0" i="1" smtClean="0">
                        <a:latin typeface="Cambria Math" panose="02040503050406030204" pitchFamily="18" charset="0"/>
                      </a:rPr>
                      <m:t>Δ</m:t>
                    </m:r>
                  </m:oMath>
                </a14:m>
                <a:r>
                  <a:rPr lang="en-US" sz="1000" b="0" dirty="0"/>
                  <a:t> in</a:t>
                </a:r>
              </a:p>
              <a:p>
                <a:r>
                  <a:rPr lang="en-US" sz="1000" dirty="0"/>
                  <a:t>F1-Score</a:t>
                </a:r>
              </a:p>
            </p:txBody>
          </p:sp>
        </mc:Choice>
        <mc:Fallback xmlns="">
          <p:sp>
            <p:nvSpPr>
              <p:cNvPr id="6" name="TextBox 5">
                <a:extLst>
                  <a:ext uri="{FF2B5EF4-FFF2-40B4-BE49-F238E27FC236}">
                    <a16:creationId xmlns:a16="http://schemas.microsoft.com/office/drawing/2014/main" id="{595C4D4A-6835-1B48-D70D-D32EB3E76AAE}"/>
                  </a:ext>
                </a:extLst>
              </p:cNvPr>
              <p:cNvSpPr txBox="1">
                <a:spLocks noRot="1" noChangeAspect="1" noMove="1" noResize="1" noEditPoints="1" noAdjustHandles="1" noChangeArrowheads="1" noChangeShapeType="1" noTextEdit="1"/>
              </p:cNvSpPr>
              <p:nvPr/>
            </p:nvSpPr>
            <p:spPr>
              <a:xfrm>
                <a:off x="5021724" y="2218000"/>
                <a:ext cx="743236" cy="400110"/>
              </a:xfrm>
              <a:prstGeom prst="rect">
                <a:avLst/>
              </a:prstGeom>
              <a:blipFill>
                <a:blip r:embed="rId4"/>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3415353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1: Heuristics-based Feature Exploration and Classifier Generation</a:t>
            </a:r>
            <a:endParaRPr dirty="0"/>
          </a:p>
        </p:txBody>
      </p:sp>
      <p:sp>
        <p:nvSpPr>
          <p:cNvPr id="185" name="Google Shape;18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Our </a:t>
            </a:r>
            <a:r>
              <a:rPr lang="en-US" i="1" dirty="0"/>
              <a:t>approximation-based</a:t>
            </a:r>
            <a:r>
              <a:rPr lang="en-US" dirty="0"/>
              <a:t> solution: </a:t>
            </a:r>
          </a:p>
          <a:p>
            <a:pPr marL="914400" lvl="1" indent="-317500" algn="l" rtl="0">
              <a:spcBef>
                <a:spcPts val="0"/>
              </a:spcBef>
              <a:spcAft>
                <a:spcPts val="0"/>
              </a:spcAft>
              <a:buSzPts val="1400"/>
              <a:buChar char="○"/>
            </a:pPr>
            <a:r>
              <a:rPr lang="en-US" dirty="0"/>
              <a:t>Approximate F1 by permutation shuffling feature importance (0.753 coefficients)</a:t>
            </a:r>
          </a:p>
          <a:p>
            <a:pPr marL="914400" lvl="1" indent="-317500" algn="l" rtl="0">
              <a:spcBef>
                <a:spcPts val="0"/>
              </a:spcBef>
              <a:spcAft>
                <a:spcPts val="0"/>
              </a:spcAft>
              <a:buSzPts val="1400"/>
              <a:buChar char="○"/>
            </a:pPr>
            <a:r>
              <a:rPr lang="en-US" dirty="0"/>
              <a:t>Approximate TTD and memory usage by the number of bits in features</a:t>
            </a:r>
          </a:p>
        </p:txBody>
      </p:sp>
      <p:sp>
        <p:nvSpPr>
          <p:cNvPr id="186" name="Google Shape;18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74</a:t>
            </a:fld>
            <a:endParaRPr>
              <a:solidFill>
                <a:schemeClr val="dk2"/>
              </a:solidFill>
            </a:endParaRPr>
          </a:p>
        </p:txBody>
      </p:sp>
      <p:pic>
        <p:nvPicPr>
          <p:cNvPr id="4" name="Google Shape;236;g212301c0ec8_0_90">
            <a:extLst>
              <a:ext uri="{FF2B5EF4-FFF2-40B4-BE49-F238E27FC236}">
                <a16:creationId xmlns:a16="http://schemas.microsoft.com/office/drawing/2014/main" id="{23A692EC-6D2F-39C5-4499-1A75B9C97874}"/>
              </a:ext>
            </a:extLst>
          </p:cNvPr>
          <p:cNvPicPr preferRelativeResize="0"/>
          <p:nvPr/>
        </p:nvPicPr>
        <p:blipFill>
          <a:blip r:embed="rId3">
            <a:alphaModFix/>
          </a:blip>
          <a:stretch>
            <a:fillRect/>
          </a:stretch>
        </p:blipFill>
        <p:spPr>
          <a:xfrm>
            <a:off x="3157818" y="2967448"/>
            <a:ext cx="2828364" cy="2176052"/>
          </a:xfrm>
          <a:prstGeom prst="rect">
            <a:avLst/>
          </a:prstGeom>
          <a:noFill/>
          <a:ln>
            <a:noFill/>
          </a:ln>
        </p:spPr>
      </p:pic>
      <p:sp>
        <p:nvSpPr>
          <p:cNvPr id="16" name="Up Arrow 15">
            <a:extLst>
              <a:ext uri="{FF2B5EF4-FFF2-40B4-BE49-F238E27FC236}">
                <a16:creationId xmlns:a16="http://schemas.microsoft.com/office/drawing/2014/main" id="{AC2296CE-003B-7FEE-3C42-F9E191EEA19C}"/>
              </a:ext>
            </a:extLst>
          </p:cNvPr>
          <p:cNvSpPr/>
          <p:nvPr/>
        </p:nvSpPr>
        <p:spPr>
          <a:xfrm>
            <a:off x="5162719" y="2618110"/>
            <a:ext cx="461246" cy="3493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0BB6A9-1E2F-386D-BD08-F75D79466C92}"/>
                  </a:ext>
                </a:extLst>
              </p:cNvPr>
              <p:cNvSpPr txBox="1"/>
              <p:nvPr/>
            </p:nvSpPr>
            <p:spPr>
              <a:xfrm>
                <a:off x="5021724" y="2218000"/>
                <a:ext cx="743236" cy="400110"/>
              </a:xfrm>
              <a:prstGeom prst="rect">
                <a:avLst/>
              </a:prstGeom>
              <a:noFill/>
            </p:spPr>
            <p:txBody>
              <a:bodyPr wrap="square" rtlCol="0">
                <a:spAutoFit/>
              </a:bodyPr>
              <a:lstStyle/>
              <a:p>
                <a:r>
                  <a:rPr lang="en-US" sz="1000" dirty="0"/>
                  <a:t>~ </a:t>
                </a:r>
                <a14:m>
                  <m:oMath xmlns:m="http://schemas.openxmlformats.org/officeDocument/2006/math">
                    <m:r>
                      <m:rPr>
                        <m:sty m:val="p"/>
                      </m:rPr>
                      <a:rPr lang="en-US" sz="1000" b="0" i="1" smtClean="0">
                        <a:latin typeface="Cambria Math" panose="02040503050406030204" pitchFamily="18" charset="0"/>
                      </a:rPr>
                      <m:t>Δ</m:t>
                    </m:r>
                  </m:oMath>
                </a14:m>
                <a:r>
                  <a:rPr lang="en-US" sz="1000" b="0" dirty="0"/>
                  <a:t> in</a:t>
                </a:r>
              </a:p>
              <a:p>
                <a:r>
                  <a:rPr lang="en-US" sz="1000" dirty="0"/>
                  <a:t>F1-Score</a:t>
                </a:r>
              </a:p>
            </p:txBody>
          </p:sp>
        </mc:Choice>
        <mc:Fallback xmlns="">
          <p:sp>
            <p:nvSpPr>
              <p:cNvPr id="17" name="TextBox 16">
                <a:extLst>
                  <a:ext uri="{FF2B5EF4-FFF2-40B4-BE49-F238E27FC236}">
                    <a16:creationId xmlns:a16="http://schemas.microsoft.com/office/drawing/2014/main" id="{FF0BB6A9-1E2F-386D-BD08-F75D79466C92}"/>
                  </a:ext>
                </a:extLst>
              </p:cNvPr>
              <p:cNvSpPr txBox="1">
                <a:spLocks noRot="1" noChangeAspect="1" noMove="1" noResize="1" noEditPoints="1" noAdjustHandles="1" noChangeArrowheads="1" noChangeShapeType="1" noTextEdit="1"/>
              </p:cNvSpPr>
              <p:nvPr/>
            </p:nvSpPr>
            <p:spPr>
              <a:xfrm>
                <a:off x="5021724" y="2218000"/>
                <a:ext cx="743236" cy="400110"/>
              </a:xfrm>
              <a:prstGeom prst="rect">
                <a:avLst/>
              </a:prstGeom>
              <a:blipFill>
                <a:blip r:embed="rId4"/>
                <a:stretch>
                  <a:fillRect b="-9375"/>
                </a:stretch>
              </a:blipFill>
            </p:spPr>
            <p:txBody>
              <a:bodyPr/>
              <a:lstStyle/>
              <a:p>
                <a:r>
                  <a:rPr lang="en-US">
                    <a:noFill/>
                  </a:rPr>
                  <a:t> </a:t>
                </a:r>
              </a:p>
            </p:txBody>
          </p:sp>
        </mc:Fallback>
      </mc:AlternateContent>
      <p:sp>
        <p:nvSpPr>
          <p:cNvPr id="18" name="Up Arrow 17">
            <a:extLst>
              <a:ext uri="{FF2B5EF4-FFF2-40B4-BE49-F238E27FC236}">
                <a16:creationId xmlns:a16="http://schemas.microsoft.com/office/drawing/2014/main" id="{81716B03-9630-F279-9AD1-488E48EF579D}"/>
              </a:ext>
            </a:extLst>
          </p:cNvPr>
          <p:cNvSpPr/>
          <p:nvPr/>
        </p:nvSpPr>
        <p:spPr>
          <a:xfrm>
            <a:off x="4259358" y="2618110"/>
            <a:ext cx="461246" cy="3493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2A2771-5DD2-AD00-0A6F-22C5DCD5A082}"/>
                  </a:ext>
                </a:extLst>
              </p:cNvPr>
              <p:cNvSpPr txBox="1"/>
              <p:nvPr/>
            </p:nvSpPr>
            <p:spPr>
              <a:xfrm>
                <a:off x="4118362" y="2218000"/>
                <a:ext cx="903361" cy="400110"/>
              </a:xfrm>
              <a:prstGeom prst="rect">
                <a:avLst/>
              </a:prstGeom>
              <a:noFill/>
            </p:spPr>
            <p:txBody>
              <a:bodyPr wrap="square" rtlCol="0">
                <a:spAutoFit/>
              </a:bodyPr>
              <a:lstStyle/>
              <a:p>
                <a:r>
                  <a:rPr lang="en-US" sz="1000" dirty="0"/>
                  <a:t>~ </a:t>
                </a:r>
                <a14:m>
                  <m:oMath xmlns:m="http://schemas.openxmlformats.org/officeDocument/2006/math">
                    <m:r>
                      <m:rPr>
                        <m:sty m:val="p"/>
                      </m:rPr>
                      <a:rPr lang="en-US" sz="1000" b="0" i="1" smtClean="0">
                        <a:latin typeface="Cambria Math" panose="02040503050406030204" pitchFamily="18" charset="0"/>
                      </a:rPr>
                      <m:t>Δ</m:t>
                    </m:r>
                  </m:oMath>
                </a14:m>
                <a:r>
                  <a:rPr lang="en-US" sz="1000" b="0" dirty="0"/>
                  <a:t> in</a:t>
                </a:r>
              </a:p>
              <a:p>
                <a:r>
                  <a:rPr lang="en-US" sz="1000" dirty="0"/>
                  <a:t>TTD &amp; Mem</a:t>
                </a:r>
              </a:p>
            </p:txBody>
          </p:sp>
        </mc:Choice>
        <mc:Fallback xmlns="">
          <p:sp>
            <p:nvSpPr>
              <p:cNvPr id="19" name="TextBox 18">
                <a:extLst>
                  <a:ext uri="{FF2B5EF4-FFF2-40B4-BE49-F238E27FC236}">
                    <a16:creationId xmlns:a16="http://schemas.microsoft.com/office/drawing/2014/main" id="{1F2A2771-5DD2-AD00-0A6F-22C5DCD5A082}"/>
                  </a:ext>
                </a:extLst>
              </p:cNvPr>
              <p:cNvSpPr txBox="1">
                <a:spLocks noRot="1" noChangeAspect="1" noMove="1" noResize="1" noEditPoints="1" noAdjustHandles="1" noChangeArrowheads="1" noChangeShapeType="1" noTextEdit="1"/>
              </p:cNvSpPr>
              <p:nvPr/>
            </p:nvSpPr>
            <p:spPr>
              <a:xfrm>
                <a:off x="4118362" y="2218000"/>
                <a:ext cx="903361" cy="400110"/>
              </a:xfrm>
              <a:prstGeom prst="rect">
                <a:avLst/>
              </a:prstGeom>
              <a:blipFill>
                <a:blip r:embed="rId5"/>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2284307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p:sp>
        <p:nvSpPr>
          <p:cNvPr id="234" name="Google Shape;234;g212301c0ec8_0_90"/>
          <p:cNvSpPr txBox="1">
            <a:spLocks noGrp="1"/>
          </p:cNvSpPr>
          <p:nvPr>
            <p:ph type="body" idx="1"/>
          </p:nvPr>
        </p:nvSpPr>
        <p:spPr>
          <a:xfrm>
            <a:off x="311699" y="1246825"/>
            <a:ext cx="8085851" cy="33048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457200" lvl="0" indent="-334327" algn="l" rtl="0">
              <a:lnSpc>
                <a:spcPct val="115000"/>
              </a:lnSpc>
              <a:spcBef>
                <a:spcPts val="1200"/>
              </a:spcBef>
              <a:spcAft>
                <a:spcPts val="0"/>
              </a:spcAft>
              <a:buSzPct val="100000"/>
              <a:buChar char="●"/>
            </a:pPr>
            <a:r>
              <a:rPr lang="en-US" dirty="0"/>
              <a:t>Answers:</a:t>
            </a:r>
          </a:p>
          <a:p>
            <a:pPr marL="922973" lvl="1" indent="-342900">
              <a:spcBef>
                <a:spcPts val="1200"/>
              </a:spcBef>
              <a:buSzPct val="100000"/>
              <a:buAutoNum type="arabicPeriod"/>
            </a:pPr>
            <a:r>
              <a:rPr lang="en-US" dirty="0"/>
              <a:t>Populating the pool using classifiers with non-identical different feature requirements</a:t>
            </a:r>
          </a:p>
          <a:p>
            <a:pPr marL="922973" lvl="1" indent="-342900">
              <a:spcBef>
                <a:spcPts val="1200"/>
              </a:spcBef>
              <a:buSzPct val="100000"/>
              <a:buFont typeface="Arial"/>
              <a:buAutoNum type="arabicPeriod"/>
            </a:pPr>
            <a:r>
              <a:rPr lang="en-US" dirty="0"/>
              <a:t>Classifiers with most balanced </a:t>
            </a:r>
            <a:r>
              <a:rPr lang="en-US" b="1" dirty="0"/>
              <a:t>F1-Score-to-TTD</a:t>
            </a:r>
            <a:r>
              <a:rPr lang="en-US" dirty="0"/>
              <a:t> ratio and </a:t>
            </a:r>
            <a:r>
              <a:rPr lang="en-US" b="1" dirty="0"/>
              <a:t>F1-Score-to-Memory</a:t>
            </a:r>
            <a:r>
              <a:rPr lang="en-US" dirty="0"/>
              <a:t> ratio </a:t>
            </a:r>
          </a:p>
        </p:txBody>
      </p:sp>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75</a:t>
            </a:fld>
            <a:endParaRPr>
              <a:solidFill>
                <a:schemeClr val="dk2"/>
              </a:solidFill>
            </a:endParaRPr>
          </a:p>
        </p:txBody>
      </p:sp>
    </p:spTree>
    <p:extLst>
      <p:ext uri="{BB962C8B-B14F-4D97-AF65-F5344CB8AC3E}">
        <p14:creationId xmlns:p14="http://schemas.microsoft.com/office/powerpoint/2010/main" val="3036249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12301c0ec8_0_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1: Heuristics-based Feature Exploration and Classifier Generation</a:t>
            </a:r>
            <a:endParaRPr/>
          </a:p>
        </p:txBody>
      </p:sp>
      <mc:AlternateContent xmlns:mc="http://schemas.openxmlformats.org/markup-compatibility/2006" xmlns:a14="http://schemas.microsoft.com/office/drawing/2010/main">
        <mc:Choice Requires="a14">
          <p:sp>
            <p:nvSpPr>
              <p:cNvPr id="234" name="Google Shape;234;g212301c0ec8_0_90"/>
              <p:cNvSpPr txBox="1">
                <a:spLocks noGrp="1"/>
              </p:cNvSpPr>
              <p:nvPr>
                <p:ph type="body" idx="1"/>
              </p:nvPr>
            </p:nvSpPr>
            <p:spPr>
              <a:xfrm>
                <a:off x="311699" y="1246825"/>
                <a:ext cx="8085851" cy="33048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1200"/>
                  </a:spcBef>
                  <a:spcAft>
                    <a:spcPts val="0"/>
                  </a:spcAft>
                  <a:buSzPct val="100000"/>
                  <a:buChar char="●"/>
                </a:pPr>
                <a:r>
                  <a:rPr lang="en-US" dirty="0"/>
                  <a:t>Question: how do we curate a set of classifiers with:</a:t>
                </a:r>
              </a:p>
              <a:p>
                <a:pPr marL="922973" lvl="1" indent="-342900">
                  <a:spcBef>
                    <a:spcPts val="1200"/>
                  </a:spcBef>
                  <a:buSzPct val="100000"/>
                  <a:buAutoNum type="arabicPeriod"/>
                </a:pPr>
                <a:r>
                  <a:rPr lang="en-US" dirty="0"/>
                  <a:t>Sufficient difference in performance-efficiency trade off to deal with different traffic rates</a:t>
                </a:r>
              </a:p>
              <a:p>
                <a:pPr marL="922973" lvl="1" indent="-342900">
                  <a:spcBef>
                    <a:spcPts val="1200"/>
                  </a:spcBef>
                  <a:buSzPct val="100000"/>
                  <a:buFont typeface="Arial"/>
                  <a:buAutoNum type="arabicPeriod"/>
                </a:pPr>
                <a:r>
                  <a:rPr lang="en-US" dirty="0"/>
                  <a:t>Good balance between performance and efficiency</a:t>
                </a:r>
              </a:p>
              <a:p>
                <a:pPr marL="457200" lvl="0" indent="-334327" algn="l" rtl="0">
                  <a:lnSpc>
                    <a:spcPct val="115000"/>
                  </a:lnSpc>
                  <a:spcBef>
                    <a:spcPts val="1200"/>
                  </a:spcBef>
                  <a:spcAft>
                    <a:spcPts val="0"/>
                  </a:spcAft>
                  <a:buSzPct val="100000"/>
                  <a:buChar char="●"/>
                </a:pPr>
                <a:r>
                  <a:rPr lang="en-US" dirty="0"/>
                  <a:t>Answers:</a:t>
                </a:r>
              </a:p>
              <a:p>
                <a:pPr marL="922973" lvl="1" indent="-342900">
                  <a:spcBef>
                    <a:spcPts val="1200"/>
                  </a:spcBef>
                  <a:buSzPct val="100000"/>
                  <a:buAutoNum type="arabicPeriod"/>
                </a:pPr>
                <a:r>
                  <a:rPr lang="en-US" dirty="0"/>
                  <a:t>Populating the pool using classifiers with non-identical different feature requirements</a:t>
                </a:r>
              </a:p>
              <a:p>
                <a:pPr marL="922973" lvl="1" indent="-342900">
                  <a:spcBef>
                    <a:spcPts val="1200"/>
                  </a:spcBef>
                  <a:buSzPct val="100000"/>
                  <a:buFont typeface="Arial"/>
                  <a:buAutoNum type="arabicPeriod"/>
                </a:pPr>
                <a:r>
                  <a:rPr lang="en-US" dirty="0"/>
                  <a:t>Classifiers with most balanced </a:t>
                </a:r>
                <a:r>
                  <a:rPr lang="en-US" b="1" dirty="0"/>
                  <a:t>F1-Score-to-TTD</a:t>
                </a:r>
                <a:r>
                  <a:rPr lang="en-US" dirty="0"/>
                  <a:t> ratio and </a:t>
                </a:r>
                <a:r>
                  <a:rPr lang="en-US" b="1" dirty="0"/>
                  <a:t>F1-Score-to-Memory</a:t>
                </a:r>
                <a:r>
                  <a:rPr lang="en-US" dirty="0"/>
                  <a:t> ratio = </a:t>
                </a:r>
                <a:r>
                  <a:rPr lang="en-US" b="1" dirty="0"/>
                  <a:t>feature subsets with highest  </a:t>
                </a:r>
                <a14:m>
                  <m:oMath xmlns:m="http://schemas.openxmlformats.org/officeDocument/2006/math">
                    <m:nary>
                      <m:naryPr>
                        <m:chr m:val="∑"/>
                        <m:subHide m:val="on"/>
                        <m:supHide m:val="on"/>
                        <m:ctrlPr>
                          <a:rPr lang="en-US" b="1" i="1" smtClean="0">
                            <a:latin typeface="Cambria Math" panose="02040503050406030204" pitchFamily="18" charset="0"/>
                          </a:rPr>
                        </m:ctrlPr>
                      </m:naryPr>
                      <m:sub/>
                      <m:sup/>
                      <m:e>
                        <m:f>
                          <m:fPr>
                            <m:ctrlPr>
                              <a:rPr lang="en-US" b="1" i="1">
                                <a:latin typeface="Cambria Math" panose="02040503050406030204" pitchFamily="18" charset="0"/>
                              </a:rPr>
                            </m:ctrlPr>
                          </m:fPr>
                          <m:num>
                            <m:r>
                              <a:rPr lang="en-US" b="1" i="1">
                                <a:latin typeface="Cambria Math" panose="02040503050406030204" pitchFamily="18" charset="0"/>
                              </a:rPr>
                              <m:t>𝒇𝒆𝒂𝒕𝒖𝒓𝒆</m:t>
                            </m:r>
                            <m:r>
                              <a:rPr lang="en-US" b="1" i="1">
                                <a:latin typeface="Cambria Math" panose="02040503050406030204" pitchFamily="18" charset="0"/>
                              </a:rPr>
                              <m:t> </m:t>
                            </m:r>
                            <m:r>
                              <a:rPr lang="en-US" b="1" i="1">
                                <a:latin typeface="Cambria Math" panose="02040503050406030204" pitchFamily="18" charset="0"/>
                              </a:rPr>
                              <m:t>𝒊𝒎𝒑𝒐𝒓𝒕𝒂𝒏𝒄𝒆</m:t>
                            </m:r>
                          </m:num>
                          <m:den>
                            <m:r>
                              <a:rPr lang="en-US" b="1" i="1">
                                <a:latin typeface="Cambria Math" panose="02040503050406030204" pitchFamily="18" charset="0"/>
                              </a:rPr>
                              <m:t> </m:t>
                            </m:r>
                            <m:r>
                              <a:rPr lang="en-US" b="1" i="1" smtClean="0">
                                <a:latin typeface="Cambria Math" panose="02040503050406030204" pitchFamily="18" charset="0"/>
                              </a:rPr>
                              <m:t>𝒇𝒆𝒂𝒕𝒖𝒓𝒆</m:t>
                            </m:r>
                            <m:r>
                              <a:rPr lang="en-US" b="1" i="1">
                                <a:latin typeface="Cambria Math" panose="02040503050406030204" pitchFamily="18" charset="0"/>
                              </a:rPr>
                              <m:t> </m:t>
                            </m:r>
                            <m:r>
                              <a:rPr lang="en-US" b="1" i="1">
                                <a:latin typeface="Cambria Math" panose="02040503050406030204" pitchFamily="18" charset="0"/>
                              </a:rPr>
                              <m:t>𝒃𝒊𝒕𝒔</m:t>
                            </m:r>
                          </m:den>
                        </m:f>
                      </m:e>
                    </m:nary>
                  </m:oMath>
                </a14:m>
                <a:endParaRPr lang="en-US" b="1" dirty="0"/>
              </a:p>
            </p:txBody>
          </p:sp>
        </mc:Choice>
        <mc:Fallback xmlns="">
          <p:sp>
            <p:nvSpPr>
              <p:cNvPr id="234" name="Google Shape;234;g212301c0ec8_0_90"/>
              <p:cNvSpPr txBox="1">
                <a:spLocks noGrp="1" noRot="1" noChangeAspect="1" noMove="1" noResize="1" noEditPoints="1" noAdjustHandles="1" noChangeArrowheads="1" noChangeShapeType="1" noTextEdit="1"/>
              </p:cNvSpPr>
              <p:nvPr>
                <p:ph type="body" idx="1"/>
              </p:nvPr>
            </p:nvSpPr>
            <p:spPr>
              <a:xfrm>
                <a:off x="311699" y="1246825"/>
                <a:ext cx="8085851" cy="3304800"/>
              </a:xfrm>
              <a:prstGeom prst="rect">
                <a:avLst/>
              </a:prstGeom>
              <a:blipFill>
                <a:blip r:embed="rId3"/>
                <a:stretch>
                  <a:fillRect b="-5747"/>
                </a:stretch>
              </a:blipFill>
              <a:ln>
                <a:noFill/>
              </a:ln>
            </p:spPr>
            <p:txBody>
              <a:bodyPr/>
              <a:lstStyle/>
              <a:p>
                <a:r>
                  <a:rPr lang="en-US">
                    <a:noFill/>
                  </a:rPr>
                  <a:t> </a:t>
                </a:r>
              </a:p>
            </p:txBody>
          </p:sp>
        </mc:Fallback>
      </mc:AlternateContent>
      <p:sp>
        <p:nvSpPr>
          <p:cNvPr id="235" name="Google Shape;235;g212301c0ec8_0_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76</a:t>
            </a:fld>
            <a:endParaRPr>
              <a:solidFill>
                <a:schemeClr val="dk2"/>
              </a:solidFill>
            </a:endParaRPr>
          </a:p>
        </p:txBody>
      </p:sp>
    </p:spTree>
    <p:extLst>
      <p:ext uri="{BB962C8B-B14F-4D97-AF65-F5344CB8AC3E}">
        <p14:creationId xmlns:p14="http://schemas.microsoft.com/office/powerpoint/2010/main" val="3574366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g212301c0ec8_0_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243" name="Google Shape;243;g212301c0ec8_0_9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endParaRPr dirty="0"/>
          </a:p>
        </p:txBody>
      </p:sp>
      <p:sp>
        <p:nvSpPr>
          <p:cNvPr id="244" name="Google Shape;244;g212301c0ec8_0_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77</a:t>
            </a:fld>
            <a:endParaRPr>
              <a:solidFill>
                <a:schemeClr val="dk2"/>
              </a:solidFill>
            </a:endParaRPr>
          </a:p>
        </p:txBody>
      </p:sp>
      <p:pic>
        <p:nvPicPr>
          <p:cNvPr id="5" name="Picture 4">
            <a:extLst>
              <a:ext uri="{FF2B5EF4-FFF2-40B4-BE49-F238E27FC236}">
                <a16:creationId xmlns:a16="http://schemas.microsoft.com/office/drawing/2014/main" id="{19EA884A-2C42-EBA5-8E3E-54EFE2D7EE0D}"/>
              </a:ext>
            </a:extLst>
          </p:cNvPr>
          <p:cNvPicPr>
            <a:picLocks noChangeAspect="1"/>
          </p:cNvPicPr>
          <p:nvPr/>
        </p:nvPicPr>
        <p:blipFill>
          <a:blip r:embed="rId3"/>
          <a:stretch>
            <a:fillRect/>
          </a:stretch>
        </p:blipFill>
        <p:spPr>
          <a:xfrm>
            <a:off x="2641600" y="1818375"/>
            <a:ext cx="3860800" cy="2273300"/>
          </a:xfrm>
          <a:prstGeom prst="rect">
            <a:avLst/>
          </a:prstGeom>
        </p:spPr>
      </p:pic>
    </p:spTree>
    <p:extLst>
      <p:ext uri="{BB962C8B-B14F-4D97-AF65-F5344CB8AC3E}">
        <p14:creationId xmlns:p14="http://schemas.microsoft.com/office/powerpoint/2010/main" val="569515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145" name="Google Shape;145;g212301c0ec8_0_26"/>
          <p:cNvSpPr txBox="1">
            <a:spLocks noGrp="1"/>
          </p:cNvSpPr>
          <p:nvPr>
            <p:ph type="body" idx="1"/>
          </p:nvPr>
        </p:nvSpPr>
        <p:spPr>
          <a:xfrm>
            <a:off x="311700" y="1443617"/>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b="1" dirty="0"/>
              <a:t>Previous Assumption*</a:t>
            </a:r>
            <a:r>
              <a:rPr lang="en-US" dirty="0"/>
              <a:t>: A new classifier instance is called every second to classify all flows collected from the previous second.</a:t>
            </a:r>
          </a:p>
          <a:p>
            <a:pPr marL="114300" lvl="0" indent="0" algn="l" rtl="0">
              <a:lnSpc>
                <a:spcPct val="115000"/>
              </a:lnSpc>
              <a:spcBef>
                <a:spcPts val="0"/>
              </a:spcBef>
              <a:spcAft>
                <a:spcPts val="0"/>
              </a:spcAft>
              <a:buSzPts val="1800"/>
              <a:buNone/>
            </a:pPr>
            <a:endParaRPr lang="en" b="1" dirty="0"/>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78</a:t>
            </a:fld>
            <a:endParaRPr>
              <a:solidFill>
                <a:schemeClr val="dk2"/>
              </a:solidFill>
            </a:endParaRPr>
          </a:p>
        </p:txBody>
      </p:sp>
    </p:spTree>
    <p:extLst>
      <p:ext uri="{BB962C8B-B14F-4D97-AF65-F5344CB8AC3E}">
        <p14:creationId xmlns:p14="http://schemas.microsoft.com/office/powerpoint/2010/main" val="1748323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145" name="Google Shape;145;g212301c0ec8_0_26"/>
          <p:cNvSpPr txBox="1">
            <a:spLocks noGrp="1"/>
          </p:cNvSpPr>
          <p:nvPr>
            <p:ph type="body" idx="1"/>
          </p:nvPr>
        </p:nvSpPr>
        <p:spPr>
          <a:xfrm>
            <a:off x="311700" y="1443617"/>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b="1" dirty="0"/>
              <a:t>Previous Assumption*</a:t>
            </a:r>
            <a:r>
              <a:rPr lang="en-US" dirty="0"/>
              <a:t>: A new classifier instance is called every second to classify all flows collected from the previous second.</a:t>
            </a:r>
          </a:p>
          <a:p>
            <a:pPr marL="114300" lvl="0" indent="0" algn="l" rtl="0">
              <a:lnSpc>
                <a:spcPct val="115000"/>
              </a:lnSpc>
              <a:spcBef>
                <a:spcPts val="0"/>
              </a:spcBef>
              <a:spcAft>
                <a:spcPts val="0"/>
              </a:spcAft>
              <a:buSzPts val="1800"/>
              <a:buNone/>
            </a:pPr>
            <a:endParaRPr lang="en" b="1" dirty="0"/>
          </a:p>
          <a:p>
            <a:pPr marL="457200" lvl="0" indent="-342900" algn="l" rtl="0">
              <a:lnSpc>
                <a:spcPct val="115000"/>
              </a:lnSpc>
              <a:spcBef>
                <a:spcPts val="0"/>
              </a:spcBef>
              <a:spcAft>
                <a:spcPts val="0"/>
              </a:spcAft>
              <a:buSzPts val="1800"/>
              <a:buChar char="●"/>
            </a:pPr>
            <a:r>
              <a:rPr lang="en" dirty="0"/>
              <a:t>We emphasize on </a:t>
            </a:r>
            <a:r>
              <a:rPr lang="en" b="1" dirty="0"/>
              <a:t>Dynamic Batch Size</a:t>
            </a:r>
            <a:r>
              <a:rPr lang="en" dirty="0"/>
              <a:t>: </a:t>
            </a:r>
            <a:endParaRPr dirty="0"/>
          </a:p>
          <a:p>
            <a:pPr marL="914400" lvl="1" indent="-317500" algn="l" rtl="0">
              <a:lnSpc>
                <a:spcPct val="115000"/>
              </a:lnSpc>
              <a:spcBef>
                <a:spcPts val="0"/>
              </a:spcBef>
              <a:spcAft>
                <a:spcPts val="0"/>
              </a:spcAft>
              <a:buSzPts val="1400"/>
              <a:buChar char="○"/>
            </a:pPr>
            <a:r>
              <a:rPr lang="en" dirty="0"/>
              <a:t>The number of flows to process features for before ingesting the processed flows and executing an instance of the classifier.</a:t>
            </a:r>
            <a:endParaRPr dirty="0"/>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79</a:t>
            </a:fld>
            <a:endParaRPr>
              <a:solidFill>
                <a:schemeClr val="dk2"/>
              </a:solidFill>
            </a:endParaRPr>
          </a:p>
        </p:txBody>
      </p:sp>
    </p:spTree>
    <p:extLst>
      <p:ext uri="{BB962C8B-B14F-4D97-AF65-F5344CB8AC3E}">
        <p14:creationId xmlns:p14="http://schemas.microsoft.com/office/powerpoint/2010/main" val="1665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77" name="Google Shape;77;p3"/>
          <p:cNvSpPr txBox="1">
            <a:spLocks noGrp="1"/>
          </p:cNvSpPr>
          <p:nvPr>
            <p:ph type="body" idx="1"/>
          </p:nvPr>
        </p:nvSpPr>
        <p:spPr>
          <a:xfrm>
            <a:off x="311700" y="1152475"/>
            <a:ext cx="74091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Packet-Capture-based (e.g., PCAPs) ML/DL</a:t>
            </a:r>
          </a:p>
        </p:txBody>
      </p:sp>
      <p:sp>
        <p:nvSpPr>
          <p:cNvPr id="78" name="Google Shape;7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a:t>
            </a:fld>
            <a:endParaRPr>
              <a:solidFill>
                <a:schemeClr val="dk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145" name="Google Shape;145;g212301c0ec8_0_26"/>
          <p:cNvSpPr txBox="1">
            <a:spLocks noGrp="1"/>
          </p:cNvSpPr>
          <p:nvPr>
            <p:ph type="body" idx="1"/>
          </p:nvPr>
        </p:nvSpPr>
        <p:spPr>
          <a:xfrm>
            <a:off x="311700" y="1443617"/>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a:p>
            <a:endParaRPr lang="en" dirty="0">
              <a:sym typeface="Wingdings" pitchFamily="2" charset="2"/>
            </a:endParaRP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80</a:t>
            </a:fld>
            <a:endParaRPr>
              <a:solidFill>
                <a:schemeClr val="dk2"/>
              </a:solidFill>
            </a:endParaRPr>
          </a:p>
        </p:txBody>
      </p:sp>
    </p:spTree>
    <p:extLst>
      <p:ext uri="{BB962C8B-B14F-4D97-AF65-F5344CB8AC3E}">
        <p14:creationId xmlns:p14="http://schemas.microsoft.com/office/powerpoint/2010/main" val="2513049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12301c0ec8_0_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2: Performance and Efficiency Measurements at Varying Batch Sizes</a:t>
            </a:r>
            <a:endParaRPr/>
          </a:p>
        </p:txBody>
      </p:sp>
      <p:sp>
        <p:nvSpPr>
          <p:cNvPr id="258" name="Google Shape;258;g212301c0ec8_0_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81</a:t>
            </a:fld>
            <a:endParaRPr>
              <a:solidFill>
                <a:schemeClr val="dk2"/>
              </a:solidFill>
            </a:endParaRPr>
          </a:p>
        </p:txBody>
      </p:sp>
      <p:sp>
        <p:nvSpPr>
          <p:cNvPr id="259" name="Google Shape;259;g212301c0ec8_0_118"/>
          <p:cNvSpPr txBox="1">
            <a:spLocks noGrp="1"/>
          </p:cNvSpPr>
          <p:nvPr>
            <p:ph type="body" idx="1"/>
          </p:nvPr>
        </p:nvSpPr>
        <p:spPr>
          <a:xfrm>
            <a:off x="319375" y="1306000"/>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endParaRPr dirty="0"/>
          </a:p>
        </p:txBody>
      </p:sp>
      <p:pic>
        <p:nvPicPr>
          <p:cNvPr id="260" name="Google Shape;260;g212301c0ec8_0_118"/>
          <p:cNvPicPr preferRelativeResize="0"/>
          <p:nvPr/>
        </p:nvPicPr>
        <p:blipFill rotWithShape="1">
          <a:blip r:embed="rId3">
            <a:alphaModFix/>
          </a:blip>
          <a:srcRect/>
          <a:stretch/>
        </p:blipFill>
        <p:spPr>
          <a:xfrm>
            <a:off x="1880100" y="1371417"/>
            <a:ext cx="5399150" cy="3291800"/>
          </a:xfrm>
          <a:prstGeom prst="rect">
            <a:avLst/>
          </a:prstGeom>
          <a:noFill/>
          <a:ln>
            <a:noFill/>
          </a:ln>
        </p:spPr>
      </p:pic>
    </p:spTree>
    <p:extLst>
      <p:ext uri="{BB962C8B-B14F-4D97-AF65-F5344CB8AC3E}">
        <p14:creationId xmlns:p14="http://schemas.microsoft.com/office/powerpoint/2010/main" val="2275623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145" name="Google Shape;145;g212301c0ec8_0_26"/>
          <p:cNvSpPr txBox="1">
            <a:spLocks noGrp="1"/>
          </p:cNvSpPr>
          <p:nvPr>
            <p:ph type="body" idx="1"/>
          </p:nvPr>
        </p:nvSpPr>
        <p:spPr>
          <a:xfrm>
            <a:off x="311700" y="1443617"/>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a:p>
            <a:endParaRPr lang="en" dirty="0">
              <a:sym typeface="Wingdings" pitchFamily="2" charset="2"/>
            </a:endParaRPr>
          </a:p>
          <a:p>
            <a:r>
              <a:rPr lang="en" dirty="0">
                <a:sym typeface="Wingdings" pitchFamily="2" charset="2"/>
              </a:rPr>
              <a:t>Larger batch size  higher TTD and less concurrent classifier instances</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82</a:t>
            </a:fld>
            <a:endParaRPr>
              <a:solidFill>
                <a:schemeClr val="dk2"/>
              </a:solidFill>
            </a:endParaRPr>
          </a:p>
        </p:txBody>
      </p:sp>
    </p:spTree>
    <p:extLst>
      <p:ext uri="{BB962C8B-B14F-4D97-AF65-F5344CB8AC3E}">
        <p14:creationId xmlns:p14="http://schemas.microsoft.com/office/powerpoint/2010/main" val="3248911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g212301c0ec8_0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145" name="Google Shape;145;g212301c0ec8_0_26"/>
          <p:cNvSpPr txBox="1">
            <a:spLocks noGrp="1"/>
          </p:cNvSpPr>
          <p:nvPr>
            <p:ph type="body" idx="1"/>
          </p:nvPr>
        </p:nvSpPr>
        <p:spPr>
          <a:xfrm>
            <a:off x="311700" y="1443617"/>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b="1" dirty="0"/>
              <a:t>Batch Size </a:t>
            </a:r>
            <a:r>
              <a:rPr lang="en" dirty="0">
                <a:sym typeface="Wingdings" pitchFamily="2" charset="2"/>
              </a:rPr>
              <a:t> Direct effects on TTD and memory requirement</a:t>
            </a:r>
          </a:p>
          <a:p>
            <a:endParaRPr lang="en" dirty="0">
              <a:sym typeface="Wingdings" pitchFamily="2" charset="2"/>
            </a:endParaRPr>
          </a:p>
          <a:p>
            <a:r>
              <a:rPr lang="en" dirty="0">
                <a:sym typeface="Wingdings" pitchFamily="2" charset="2"/>
              </a:rPr>
              <a:t>Larger batch size  higher TTD and less concurrent classifier instances</a:t>
            </a:r>
          </a:p>
          <a:p>
            <a:endParaRPr lang="en" dirty="0">
              <a:sym typeface="Wingdings" pitchFamily="2" charset="2"/>
            </a:endParaRPr>
          </a:p>
          <a:p>
            <a:r>
              <a:rPr lang="en" dirty="0">
                <a:sym typeface="Wingdings" pitchFamily="2" charset="2"/>
              </a:rPr>
              <a:t>Smaller batch size  lower TTD and more concurrent classifier instances</a:t>
            </a:r>
          </a:p>
        </p:txBody>
      </p:sp>
      <p:sp>
        <p:nvSpPr>
          <p:cNvPr id="146" name="Google Shape;146;g212301c0ec8_0_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83</a:t>
            </a:fld>
            <a:endParaRPr>
              <a:solidFill>
                <a:schemeClr val="dk2"/>
              </a:solidFill>
            </a:endParaRPr>
          </a:p>
        </p:txBody>
      </p:sp>
    </p:spTree>
    <p:extLst>
      <p:ext uri="{BB962C8B-B14F-4D97-AF65-F5344CB8AC3E}">
        <p14:creationId xmlns:p14="http://schemas.microsoft.com/office/powerpoint/2010/main" val="32411793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g212301c0ec8_0_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2: Performance and Efficiency Measurements at Varying Batch Sizes</a:t>
            </a:r>
            <a:endParaRPr/>
          </a:p>
        </p:txBody>
      </p:sp>
      <p:sp>
        <p:nvSpPr>
          <p:cNvPr id="251" name="Google Shape;251;g212301c0ec8_0_10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a:t>Why vary the batch sizes?</a:t>
            </a:r>
            <a:endParaRPr/>
          </a:p>
          <a:p>
            <a:pPr marL="914400" lvl="1" indent="-317500" algn="l" rtl="0">
              <a:spcBef>
                <a:spcPts val="0"/>
              </a:spcBef>
              <a:spcAft>
                <a:spcPts val="0"/>
              </a:spcAft>
              <a:buSzPts val="1400"/>
              <a:buChar char="○"/>
            </a:pPr>
            <a:r>
              <a:rPr lang="en"/>
              <a:t>High impacts on the TTD and memory requirements (and number of concurrently running instances of the classifiers), particularly for packet-capture classifiers.</a:t>
            </a:r>
            <a:endParaRPr/>
          </a:p>
          <a:p>
            <a:pPr marL="914400" lvl="1" indent="-317500" algn="l" rtl="0">
              <a:spcBef>
                <a:spcPts val="0"/>
              </a:spcBef>
              <a:spcAft>
                <a:spcPts val="0"/>
              </a:spcAft>
              <a:buSzPts val="1400"/>
              <a:buChar char="○"/>
            </a:pPr>
            <a:r>
              <a:rPr lang="en"/>
              <a:t>If the concept of batch size is not taken into account and classifier are ran periodically, for example, once per second, the associated efficiency overhead can become excessively high when the traffic rate is high.</a:t>
            </a:r>
            <a:endParaRPr/>
          </a:p>
        </p:txBody>
      </p:sp>
      <p:sp>
        <p:nvSpPr>
          <p:cNvPr id="252" name="Google Shape;252;g212301c0ec8_0_1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84</a:t>
            </a:fld>
            <a:endParaRPr>
              <a:solidFill>
                <a:schemeClr val="dk2"/>
              </a:solidFill>
            </a:endParaRPr>
          </a:p>
        </p:txBody>
      </p:sp>
    </p:spTree>
    <p:extLst>
      <p:ext uri="{BB962C8B-B14F-4D97-AF65-F5344CB8AC3E}">
        <p14:creationId xmlns:p14="http://schemas.microsoft.com/office/powerpoint/2010/main" val="562919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g212301c0ec8_0_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Stage 2: Performance and Efficiency Measurements at Varying Batch Sizes</a:t>
            </a:r>
            <a:endParaRPr dirty="0"/>
          </a:p>
        </p:txBody>
      </p:sp>
      <p:sp>
        <p:nvSpPr>
          <p:cNvPr id="243" name="Google Shape;243;g212301c0ec8_0_99"/>
          <p:cNvSpPr txBox="1">
            <a:spLocks noGrp="1"/>
          </p:cNvSpPr>
          <p:nvPr>
            <p:ph type="body" idx="1"/>
          </p:nvPr>
        </p:nvSpPr>
        <p:spPr>
          <a:xfrm>
            <a:off x="311700" y="12468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endParaRPr dirty="0"/>
          </a:p>
        </p:txBody>
      </p:sp>
      <p:sp>
        <p:nvSpPr>
          <p:cNvPr id="244" name="Google Shape;244;g212301c0ec8_0_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85</a:t>
            </a:fld>
            <a:endParaRPr>
              <a:solidFill>
                <a:schemeClr val="dk2"/>
              </a:solidFill>
            </a:endParaRPr>
          </a:p>
        </p:txBody>
      </p:sp>
      <p:pic>
        <p:nvPicPr>
          <p:cNvPr id="5" name="Picture 4">
            <a:extLst>
              <a:ext uri="{FF2B5EF4-FFF2-40B4-BE49-F238E27FC236}">
                <a16:creationId xmlns:a16="http://schemas.microsoft.com/office/drawing/2014/main" id="{19EA884A-2C42-EBA5-8E3E-54EFE2D7EE0D}"/>
              </a:ext>
            </a:extLst>
          </p:cNvPr>
          <p:cNvPicPr>
            <a:picLocks noChangeAspect="1"/>
          </p:cNvPicPr>
          <p:nvPr/>
        </p:nvPicPr>
        <p:blipFill>
          <a:blip r:embed="rId3"/>
          <a:stretch>
            <a:fillRect/>
          </a:stretch>
        </p:blipFill>
        <p:spPr>
          <a:xfrm>
            <a:off x="2641600" y="1818375"/>
            <a:ext cx="3860800" cy="2273300"/>
          </a:xfrm>
          <a:prstGeom prst="rect">
            <a:avLst/>
          </a:prstGeom>
        </p:spPr>
      </p:pic>
    </p:spTree>
    <p:extLst>
      <p:ext uri="{BB962C8B-B14F-4D97-AF65-F5344CB8AC3E}">
        <p14:creationId xmlns:p14="http://schemas.microsoft.com/office/powerpoint/2010/main" val="1449911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g212301c0ec8_0_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2: Performance and Efficiency Measurements at Varying Batch Sizes</a:t>
            </a:r>
            <a:endParaRPr/>
          </a:p>
        </p:txBody>
      </p:sp>
      <p:sp>
        <p:nvSpPr>
          <p:cNvPr id="258" name="Google Shape;258;g212301c0ec8_0_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86</a:t>
            </a:fld>
            <a:endParaRPr>
              <a:solidFill>
                <a:schemeClr val="dk2"/>
              </a:solidFill>
            </a:endParaRPr>
          </a:p>
        </p:txBody>
      </p:sp>
      <p:sp>
        <p:nvSpPr>
          <p:cNvPr id="259" name="Google Shape;259;g212301c0ec8_0_118"/>
          <p:cNvSpPr txBox="1">
            <a:spLocks noGrp="1"/>
          </p:cNvSpPr>
          <p:nvPr>
            <p:ph type="body" idx="1"/>
          </p:nvPr>
        </p:nvSpPr>
        <p:spPr>
          <a:xfrm>
            <a:off x="319375" y="1306000"/>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dirty="0"/>
              <a:t>Classifier measurement</a:t>
            </a:r>
            <a:endParaRPr dirty="0"/>
          </a:p>
          <a:p>
            <a:pPr marL="457200" lvl="0" indent="-342900" algn="l" rtl="0">
              <a:lnSpc>
                <a:spcPct val="115000"/>
              </a:lnSpc>
              <a:spcBef>
                <a:spcPts val="1200"/>
              </a:spcBef>
              <a:spcAft>
                <a:spcPts val="0"/>
              </a:spcAft>
              <a:buSzPts val="1800"/>
              <a:buChar char="●"/>
            </a:pPr>
            <a:r>
              <a:rPr lang="en" dirty="0"/>
              <a:t>Vary the batch size</a:t>
            </a:r>
            <a:endParaRPr dirty="0"/>
          </a:p>
          <a:p>
            <a:pPr marL="457200" lvl="0" indent="-342900" algn="l" rtl="0">
              <a:lnSpc>
                <a:spcPct val="115000"/>
              </a:lnSpc>
              <a:spcBef>
                <a:spcPts val="0"/>
              </a:spcBef>
              <a:spcAft>
                <a:spcPts val="0"/>
              </a:spcAft>
              <a:buSzPts val="1800"/>
              <a:buChar char="●"/>
            </a:pPr>
            <a:r>
              <a:rPr lang="en" dirty="0"/>
              <a:t>Get all the measurements</a:t>
            </a:r>
            <a:endParaRPr dirty="0"/>
          </a:p>
          <a:p>
            <a:pPr marL="0" lvl="0" indent="0" algn="l" rtl="0">
              <a:lnSpc>
                <a:spcPct val="115000"/>
              </a:lnSpc>
              <a:spcBef>
                <a:spcPts val="1200"/>
              </a:spcBef>
              <a:spcAft>
                <a:spcPts val="1200"/>
              </a:spcAft>
              <a:buSzPts val="1800"/>
              <a:buNone/>
            </a:pPr>
            <a:endParaRPr dirty="0"/>
          </a:p>
        </p:txBody>
      </p:sp>
      <p:pic>
        <p:nvPicPr>
          <p:cNvPr id="260" name="Google Shape;260;g212301c0ec8_0_118"/>
          <p:cNvPicPr preferRelativeResize="0"/>
          <p:nvPr/>
        </p:nvPicPr>
        <p:blipFill rotWithShape="1">
          <a:blip r:embed="rId3">
            <a:alphaModFix/>
          </a:blip>
          <a:srcRect/>
          <a:stretch/>
        </p:blipFill>
        <p:spPr>
          <a:xfrm>
            <a:off x="3690475" y="1482350"/>
            <a:ext cx="5399150" cy="3291800"/>
          </a:xfrm>
          <a:prstGeom prst="rect">
            <a:avLst/>
          </a:prstGeom>
          <a:noFill/>
          <a:ln>
            <a:noFill/>
          </a:ln>
        </p:spPr>
      </p:pic>
      <p:pic>
        <p:nvPicPr>
          <p:cNvPr id="261" name="Google Shape;261;g212301c0ec8_0_118"/>
          <p:cNvPicPr preferRelativeResize="0"/>
          <p:nvPr/>
        </p:nvPicPr>
        <p:blipFill rotWithShape="1">
          <a:blip r:embed="rId4">
            <a:alphaModFix/>
          </a:blip>
          <a:srcRect/>
          <a:stretch/>
        </p:blipFill>
        <p:spPr>
          <a:xfrm>
            <a:off x="219868" y="2924800"/>
            <a:ext cx="3352501" cy="978375"/>
          </a:xfrm>
          <a:prstGeom prst="rect">
            <a:avLst/>
          </a:prstGeom>
          <a:noFill/>
          <a:ln>
            <a:noFill/>
          </a:ln>
        </p:spPr>
      </p:pic>
    </p:spTree>
    <p:extLst>
      <p:ext uri="{BB962C8B-B14F-4D97-AF65-F5344CB8AC3E}">
        <p14:creationId xmlns:p14="http://schemas.microsoft.com/office/powerpoint/2010/main" val="2514148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g23e17857d5b_1_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Stage 2: Performance and Efficiency Measurements at Varying Batch Sizes</a:t>
            </a:r>
            <a:endParaRPr/>
          </a:p>
        </p:txBody>
      </p:sp>
      <p:sp>
        <p:nvSpPr>
          <p:cNvPr id="267" name="Google Shape;267;g23e17857d5b_1_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87</a:t>
            </a:fld>
            <a:endParaRPr>
              <a:solidFill>
                <a:schemeClr val="dk2"/>
              </a:solidFill>
            </a:endParaRPr>
          </a:p>
        </p:txBody>
      </p:sp>
      <p:sp>
        <p:nvSpPr>
          <p:cNvPr id="268" name="Google Shape;268;g23e17857d5b_1_2"/>
          <p:cNvSpPr txBox="1">
            <a:spLocks noGrp="1"/>
          </p:cNvSpPr>
          <p:nvPr>
            <p:ph type="body" idx="1"/>
          </p:nvPr>
        </p:nvSpPr>
        <p:spPr>
          <a:xfrm>
            <a:off x="319375" y="1306000"/>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Classifier measurement</a:t>
            </a:r>
            <a:endParaRPr/>
          </a:p>
          <a:p>
            <a:pPr marL="457200" lvl="0" indent="-342900" algn="l" rtl="0">
              <a:lnSpc>
                <a:spcPct val="115000"/>
              </a:lnSpc>
              <a:spcBef>
                <a:spcPts val="1200"/>
              </a:spcBef>
              <a:spcAft>
                <a:spcPts val="0"/>
              </a:spcAft>
              <a:buSzPts val="1800"/>
              <a:buChar char="●"/>
            </a:pPr>
            <a:r>
              <a:rPr lang="en"/>
              <a:t>Vary the batch size</a:t>
            </a:r>
            <a:endParaRPr/>
          </a:p>
          <a:p>
            <a:pPr marL="457200" lvl="0" indent="-342900" algn="l" rtl="0">
              <a:lnSpc>
                <a:spcPct val="115000"/>
              </a:lnSpc>
              <a:spcBef>
                <a:spcPts val="0"/>
              </a:spcBef>
              <a:spcAft>
                <a:spcPts val="0"/>
              </a:spcAft>
              <a:buSzPts val="1800"/>
              <a:buChar char="●"/>
            </a:pPr>
            <a:r>
              <a:rPr lang="en"/>
              <a:t>Get all the measurements</a:t>
            </a:r>
            <a:endParaRPr/>
          </a:p>
          <a:p>
            <a:pPr marL="0" lvl="0" indent="0" algn="l" rtl="0">
              <a:lnSpc>
                <a:spcPct val="115000"/>
              </a:lnSpc>
              <a:spcBef>
                <a:spcPts val="1200"/>
              </a:spcBef>
              <a:spcAft>
                <a:spcPts val="1200"/>
              </a:spcAft>
              <a:buSzPts val="1800"/>
              <a:buNone/>
            </a:pPr>
            <a:endParaRPr/>
          </a:p>
        </p:txBody>
      </p:sp>
      <p:pic>
        <p:nvPicPr>
          <p:cNvPr id="269" name="Google Shape;269;g23e17857d5b_1_2"/>
          <p:cNvPicPr preferRelativeResize="0"/>
          <p:nvPr/>
        </p:nvPicPr>
        <p:blipFill rotWithShape="1">
          <a:blip r:embed="rId3">
            <a:alphaModFix/>
          </a:blip>
          <a:srcRect/>
          <a:stretch/>
        </p:blipFill>
        <p:spPr>
          <a:xfrm>
            <a:off x="219868" y="2924800"/>
            <a:ext cx="3352501" cy="978375"/>
          </a:xfrm>
          <a:prstGeom prst="rect">
            <a:avLst/>
          </a:prstGeom>
          <a:noFill/>
          <a:ln>
            <a:noFill/>
          </a:ln>
        </p:spPr>
      </p:pic>
      <p:pic>
        <p:nvPicPr>
          <p:cNvPr id="270" name="Google Shape;270;g23e17857d5b_1_2"/>
          <p:cNvPicPr preferRelativeResize="0"/>
          <p:nvPr/>
        </p:nvPicPr>
        <p:blipFill>
          <a:blip r:embed="rId4">
            <a:alphaModFix/>
          </a:blip>
          <a:stretch>
            <a:fillRect/>
          </a:stretch>
        </p:blipFill>
        <p:spPr>
          <a:xfrm>
            <a:off x="3800554" y="1265875"/>
            <a:ext cx="5343449" cy="3358750"/>
          </a:xfrm>
          <a:prstGeom prst="rect">
            <a:avLst/>
          </a:prstGeom>
          <a:noFill/>
          <a:ln>
            <a:noFill/>
          </a:ln>
        </p:spPr>
      </p:pic>
    </p:spTree>
    <p:extLst>
      <p:ext uri="{BB962C8B-B14F-4D97-AF65-F5344CB8AC3E}">
        <p14:creationId xmlns:p14="http://schemas.microsoft.com/office/powerpoint/2010/main" val="2157082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Online classification</a:t>
            </a:r>
            <a:endParaRPr/>
          </a:p>
        </p:txBody>
      </p:sp>
      <p:sp>
        <p:nvSpPr>
          <p:cNvPr id="276" name="Google Shape;27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dirty="0"/>
          </a:p>
        </p:txBody>
      </p:sp>
      <p:sp>
        <p:nvSpPr>
          <p:cNvPr id="277" name="Google Shape;27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88</a:t>
            </a:fld>
            <a:endParaRPr>
              <a:solidFill>
                <a:schemeClr val="dk2"/>
              </a:solidFill>
            </a:endParaRPr>
          </a:p>
        </p:txBody>
      </p:sp>
      <p:pic>
        <p:nvPicPr>
          <p:cNvPr id="4" name="Picture 3" descr="A diagram of a scheduler&#10;&#10;Description automatically generated">
            <a:extLst>
              <a:ext uri="{FF2B5EF4-FFF2-40B4-BE49-F238E27FC236}">
                <a16:creationId xmlns:a16="http://schemas.microsoft.com/office/drawing/2014/main" id="{FCFB62B2-6F12-5F29-9DBB-B94369926398}"/>
              </a:ext>
            </a:extLst>
          </p:cNvPr>
          <p:cNvPicPr>
            <a:picLocks noChangeAspect="1"/>
          </p:cNvPicPr>
          <p:nvPr/>
        </p:nvPicPr>
        <p:blipFill>
          <a:blip r:embed="rId3"/>
          <a:stretch>
            <a:fillRect/>
          </a:stretch>
        </p:blipFill>
        <p:spPr>
          <a:xfrm>
            <a:off x="1765300" y="1533525"/>
            <a:ext cx="5613400" cy="2654300"/>
          </a:xfrm>
          <a:prstGeom prst="rect">
            <a:avLst/>
          </a:prstGeom>
          <a:ln>
            <a:solidFill>
              <a:schemeClr val="accent2">
                <a:shade val="95000"/>
                <a:satMod val="105000"/>
              </a:schemeClr>
            </a:solidFill>
          </a:ln>
        </p:spPr>
      </p:pic>
    </p:spTree>
    <p:extLst>
      <p:ext uri="{BB962C8B-B14F-4D97-AF65-F5344CB8AC3E}">
        <p14:creationId xmlns:p14="http://schemas.microsoft.com/office/powerpoint/2010/main" val="897738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Online classification</a:t>
            </a:r>
            <a:endParaRPr/>
          </a:p>
        </p:txBody>
      </p:sp>
      <p:sp>
        <p:nvSpPr>
          <p:cNvPr id="276" name="Google Shape;27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dirty="0"/>
          </a:p>
        </p:txBody>
      </p:sp>
      <p:sp>
        <p:nvSpPr>
          <p:cNvPr id="277" name="Google Shape;27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89</a:t>
            </a:fld>
            <a:endParaRPr>
              <a:solidFill>
                <a:schemeClr val="dk2"/>
              </a:solidFill>
            </a:endParaRPr>
          </a:p>
        </p:txBody>
      </p:sp>
      <p:pic>
        <p:nvPicPr>
          <p:cNvPr id="2" name="Google Shape;287;g23e17857d5b_1_12">
            <a:extLst>
              <a:ext uri="{FF2B5EF4-FFF2-40B4-BE49-F238E27FC236}">
                <a16:creationId xmlns:a16="http://schemas.microsoft.com/office/drawing/2014/main" id="{C16320FA-1081-6E98-3AB4-F6F8DB34FB99}"/>
              </a:ext>
            </a:extLst>
          </p:cNvPr>
          <p:cNvPicPr preferRelativeResize="0"/>
          <p:nvPr/>
        </p:nvPicPr>
        <p:blipFill>
          <a:blip r:embed="rId3">
            <a:alphaModFix/>
          </a:blip>
          <a:stretch>
            <a:fillRect/>
          </a:stretch>
        </p:blipFill>
        <p:spPr>
          <a:xfrm>
            <a:off x="5835137" y="1219316"/>
            <a:ext cx="2911671" cy="3270117"/>
          </a:xfrm>
          <a:prstGeom prst="rect">
            <a:avLst/>
          </a:prstGeom>
          <a:noFill/>
          <a:ln>
            <a:noFill/>
          </a:ln>
        </p:spPr>
      </p:pic>
      <p:pic>
        <p:nvPicPr>
          <p:cNvPr id="4" name="Picture 3" descr="A diagram of a scheduler&#10;&#10;Description automatically generated">
            <a:extLst>
              <a:ext uri="{FF2B5EF4-FFF2-40B4-BE49-F238E27FC236}">
                <a16:creationId xmlns:a16="http://schemas.microsoft.com/office/drawing/2014/main" id="{48703A68-937C-F2CA-5DED-90810ACCB500}"/>
              </a:ext>
            </a:extLst>
          </p:cNvPr>
          <p:cNvPicPr>
            <a:picLocks noChangeAspect="1"/>
          </p:cNvPicPr>
          <p:nvPr/>
        </p:nvPicPr>
        <p:blipFill>
          <a:blip r:embed="rId4"/>
          <a:stretch>
            <a:fillRect/>
          </a:stretch>
        </p:blipFill>
        <p:spPr>
          <a:xfrm>
            <a:off x="311700" y="1817225"/>
            <a:ext cx="5209251" cy="2463198"/>
          </a:xfrm>
          <a:prstGeom prst="rect">
            <a:avLst/>
          </a:prstGeom>
          <a:ln>
            <a:solidFill>
              <a:schemeClr val="accent2">
                <a:shade val="95000"/>
                <a:satMod val="105000"/>
              </a:schemeClr>
            </a:solidFill>
          </a:ln>
        </p:spPr>
      </p:pic>
    </p:spTree>
    <p:extLst>
      <p:ext uri="{BB962C8B-B14F-4D97-AF65-F5344CB8AC3E}">
        <p14:creationId xmlns:p14="http://schemas.microsoft.com/office/powerpoint/2010/main" val="188674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Two approaches for classifying network traffic</a:t>
            </a:r>
            <a:endParaRPr dirty="0"/>
          </a:p>
        </p:txBody>
      </p:sp>
      <p:sp>
        <p:nvSpPr>
          <p:cNvPr id="77" name="Google Shape;77;p3"/>
          <p:cNvSpPr txBox="1">
            <a:spLocks noGrp="1"/>
          </p:cNvSpPr>
          <p:nvPr>
            <p:ph type="body" idx="1"/>
          </p:nvPr>
        </p:nvSpPr>
        <p:spPr>
          <a:xfrm>
            <a:off x="311700" y="1152475"/>
            <a:ext cx="74091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Packet-Capture-based (e.g., PCAPs) ML/DL</a:t>
            </a:r>
          </a:p>
          <a:p>
            <a:pPr marL="914400" lvl="1" indent="-317500" algn="l" rtl="0">
              <a:lnSpc>
                <a:spcPct val="115000"/>
              </a:lnSpc>
              <a:spcBef>
                <a:spcPts val="0"/>
              </a:spcBef>
              <a:spcAft>
                <a:spcPts val="0"/>
              </a:spcAft>
              <a:buSzPts val="1400"/>
              <a:buChar char="○"/>
            </a:pPr>
            <a:r>
              <a:rPr lang="en-US" dirty="0"/>
              <a:t>Packet headers, payloads, etc.</a:t>
            </a:r>
            <a:endParaRPr dirty="0"/>
          </a:p>
        </p:txBody>
      </p:sp>
      <p:sp>
        <p:nvSpPr>
          <p:cNvPr id="78" name="Google Shape;7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a:t>
            </a:fld>
            <a:endParaRPr>
              <a:solidFill>
                <a:schemeClr val="dk2"/>
              </a:solidFill>
            </a:endParaRPr>
          </a:p>
        </p:txBody>
      </p:sp>
      <p:pic>
        <p:nvPicPr>
          <p:cNvPr id="6146" name="Picture 2">
            <a:extLst>
              <a:ext uri="{FF2B5EF4-FFF2-40B4-BE49-F238E27FC236}">
                <a16:creationId xmlns:a16="http://schemas.microsoft.com/office/drawing/2014/main" id="{DD3408A4-7BB4-7A09-3E9C-187FAB8A9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670" y="1989687"/>
            <a:ext cx="5740660" cy="287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62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283"/>
        <p:cNvGrpSpPr/>
        <p:nvPr/>
      </p:nvGrpSpPr>
      <p:grpSpPr>
        <a:xfrm>
          <a:off x="0" y="0"/>
          <a:ext cx="0" cy="0"/>
          <a:chOff x="0" y="0"/>
          <a:chExt cx="0" cy="0"/>
        </a:xfrm>
      </p:grpSpPr>
      <p:sp>
        <p:nvSpPr>
          <p:cNvPr id="284" name="Google Shape;284;g23e17857d5b_1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Online classification</a:t>
            </a:r>
            <a:endParaRPr/>
          </a:p>
        </p:txBody>
      </p:sp>
      <p:sp>
        <p:nvSpPr>
          <p:cNvPr id="285" name="Google Shape;285;g23e17857d5b_1_12"/>
          <p:cNvSpPr txBox="1">
            <a:spLocks noGrp="1"/>
          </p:cNvSpPr>
          <p:nvPr>
            <p:ph type="body" idx="1"/>
          </p:nvPr>
        </p:nvSpPr>
        <p:spPr>
          <a:xfrm>
            <a:off x="311700" y="1152475"/>
            <a:ext cx="37122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Adaptive Scheduler</a:t>
            </a:r>
            <a:endParaRPr/>
          </a:p>
          <a:p>
            <a:pPr marL="0" lvl="0" indent="0" algn="l" rtl="0">
              <a:lnSpc>
                <a:spcPct val="115000"/>
              </a:lnSpc>
              <a:spcBef>
                <a:spcPts val="1200"/>
              </a:spcBef>
              <a:spcAft>
                <a:spcPts val="0"/>
              </a:spcAft>
              <a:buSzPts val="1800"/>
              <a:buNone/>
            </a:pPr>
            <a:r>
              <a:rPr lang="en"/>
              <a:t>Optimization goal: an iterative approach to search through the performance and efficiency measurements and return the combination of classifier and batch size with the highest performance-to-TTD ratio under memory constraint and traffic rate.</a:t>
            </a:r>
            <a:endParaRPr/>
          </a:p>
          <a:p>
            <a:pPr marL="0" lvl="0" indent="0" algn="l" rtl="0">
              <a:lnSpc>
                <a:spcPct val="115000"/>
              </a:lnSpc>
              <a:spcBef>
                <a:spcPts val="1200"/>
              </a:spcBef>
              <a:spcAft>
                <a:spcPts val="1200"/>
              </a:spcAft>
              <a:buSzPts val="1800"/>
              <a:buNone/>
            </a:pPr>
            <a:endParaRPr/>
          </a:p>
        </p:txBody>
      </p:sp>
      <p:sp>
        <p:nvSpPr>
          <p:cNvPr id="286" name="Google Shape;286;g23e17857d5b_1_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90</a:t>
            </a:fld>
            <a:endParaRPr>
              <a:solidFill>
                <a:schemeClr val="dk2"/>
              </a:solidFill>
            </a:endParaRPr>
          </a:p>
        </p:txBody>
      </p:sp>
      <p:pic>
        <p:nvPicPr>
          <p:cNvPr id="287" name="Google Shape;287;g23e17857d5b_1_12"/>
          <p:cNvPicPr preferRelativeResize="0"/>
          <p:nvPr/>
        </p:nvPicPr>
        <p:blipFill>
          <a:blip r:embed="rId3">
            <a:alphaModFix/>
          </a:blip>
          <a:stretch>
            <a:fillRect/>
          </a:stretch>
        </p:blipFill>
        <p:spPr>
          <a:xfrm>
            <a:off x="4273650" y="950188"/>
            <a:ext cx="3714321" cy="3820975"/>
          </a:xfrm>
          <a:prstGeom prst="rect">
            <a:avLst/>
          </a:prstGeom>
          <a:noFill/>
          <a:ln>
            <a:noFill/>
          </a:ln>
        </p:spPr>
      </p:pic>
    </p:spTree>
    <p:extLst>
      <p:ext uri="{BB962C8B-B14F-4D97-AF65-F5344CB8AC3E}">
        <p14:creationId xmlns:p14="http://schemas.microsoft.com/office/powerpoint/2010/main" val="164560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Content</a:t>
            </a:r>
            <a:endParaRPr/>
          </a:p>
        </p:txBody>
      </p:sp>
      <p:sp>
        <p:nvSpPr>
          <p:cNvPr id="293" name="Google Shape;293;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74650" algn="l" rtl="0">
              <a:lnSpc>
                <a:spcPct val="115000"/>
              </a:lnSpc>
              <a:spcBef>
                <a:spcPts val="0"/>
              </a:spcBef>
              <a:spcAft>
                <a:spcPts val="0"/>
              </a:spcAft>
              <a:buSzPts val="2300"/>
              <a:buChar char="●"/>
            </a:pPr>
            <a:r>
              <a:rPr lang="en" sz="2300" dirty="0"/>
              <a:t>Trade-off demonstration</a:t>
            </a:r>
            <a:endParaRPr sz="2300" dirty="0"/>
          </a:p>
          <a:p>
            <a:pPr marL="45720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dirty="0"/>
              <a:t>Framework design</a:t>
            </a:r>
            <a:endParaRPr sz="2300" dirty="0"/>
          </a:p>
          <a:p>
            <a:pPr marL="0" lvl="0" indent="0" algn="l" rtl="0">
              <a:lnSpc>
                <a:spcPct val="115000"/>
              </a:lnSpc>
              <a:spcBef>
                <a:spcPts val="1200"/>
              </a:spcBef>
              <a:spcAft>
                <a:spcPts val="0"/>
              </a:spcAft>
              <a:buSzPts val="1800"/>
              <a:buNone/>
            </a:pPr>
            <a:endParaRPr sz="2300" dirty="0"/>
          </a:p>
          <a:p>
            <a:pPr marL="457200" lvl="0" indent="-374650" algn="l" rtl="0">
              <a:lnSpc>
                <a:spcPct val="115000"/>
              </a:lnSpc>
              <a:spcBef>
                <a:spcPts val="1200"/>
              </a:spcBef>
              <a:spcAft>
                <a:spcPts val="0"/>
              </a:spcAft>
              <a:buSzPts val="2300"/>
              <a:buChar char="●"/>
            </a:pPr>
            <a:r>
              <a:rPr lang="en" sz="2300" b="1" i="1" dirty="0"/>
              <a:t>Evaluation results</a:t>
            </a:r>
            <a:endParaRPr sz="2300" b="1" i="1" dirty="0"/>
          </a:p>
        </p:txBody>
      </p:sp>
      <p:sp>
        <p:nvSpPr>
          <p:cNvPr id="294" name="Google Shape;29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91</a:t>
            </a:fld>
            <a:endParaRPr>
              <a:solidFill>
                <a:schemeClr val="dk2"/>
              </a:solidFill>
            </a:endParaRPr>
          </a:p>
        </p:txBody>
      </p:sp>
    </p:spTree>
    <p:extLst>
      <p:ext uri="{BB962C8B-B14F-4D97-AF65-F5344CB8AC3E}">
        <p14:creationId xmlns:p14="http://schemas.microsoft.com/office/powerpoint/2010/main" val="32921032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Datasets and test bed</a:t>
            </a:r>
            <a:endParaRPr/>
          </a:p>
        </p:txBody>
      </p:sp>
      <p:sp>
        <p:nvSpPr>
          <p:cNvPr id="300" name="Google Shape;300;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Ubuntu 20.04.4 LTS operating system</a:t>
            </a:r>
            <a:endParaRPr/>
          </a:p>
          <a:p>
            <a:pPr marL="0" lvl="0" indent="0" algn="l" rtl="0">
              <a:lnSpc>
                <a:spcPct val="115000"/>
              </a:lnSpc>
              <a:spcBef>
                <a:spcPts val="1200"/>
              </a:spcBef>
              <a:spcAft>
                <a:spcPts val="0"/>
              </a:spcAft>
              <a:buSzPts val="1800"/>
              <a:buNone/>
            </a:pPr>
            <a:r>
              <a:rPr lang="en"/>
              <a:t>The CPU is an AMD EPYC 7502P 32-Core Processor.</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sp>
        <p:nvSpPr>
          <p:cNvPr id="301" name="Google Shape;30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92</a:t>
            </a:fld>
            <a:endParaRPr>
              <a:solidFill>
                <a:schemeClr val="dk2"/>
              </a:solidFill>
            </a:endParaRPr>
          </a:p>
        </p:txBody>
      </p:sp>
      <p:pic>
        <p:nvPicPr>
          <p:cNvPr id="302" name="Google Shape;302;p19"/>
          <p:cNvPicPr preferRelativeResize="0"/>
          <p:nvPr/>
        </p:nvPicPr>
        <p:blipFill>
          <a:blip r:embed="rId3">
            <a:alphaModFix/>
          </a:blip>
          <a:stretch>
            <a:fillRect/>
          </a:stretch>
        </p:blipFill>
        <p:spPr>
          <a:xfrm>
            <a:off x="1830250" y="2086949"/>
            <a:ext cx="5483500" cy="3056550"/>
          </a:xfrm>
          <a:prstGeom prst="rect">
            <a:avLst/>
          </a:prstGeom>
          <a:noFill/>
          <a:ln>
            <a:noFill/>
          </a:ln>
        </p:spPr>
      </p:pic>
    </p:spTree>
    <p:extLst>
      <p:ext uri="{BB962C8B-B14F-4D97-AF65-F5344CB8AC3E}">
        <p14:creationId xmlns:p14="http://schemas.microsoft.com/office/powerpoint/2010/main" val="22863607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Evaluation</a:t>
            </a:r>
            <a:endParaRPr dirty="0"/>
          </a:p>
        </p:txBody>
      </p:sp>
      <p:sp>
        <p:nvSpPr>
          <p:cNvPr id="308" name="Google Shape;3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r>
              <a:rPr lang="en-US" dirty="0"/>
              <a:t>Questions to ask:</a:t>
            </a:r>
          </a:p>
          <a:p>
            <a:pPr marL="0" indent="0">
              <a:spcBef>
                <a:spcPts val="1200"/>
              </a:spcBef>
              <a:spcAft>
                <a:spcPts val="1200"/>
              </a:spcAft>
              <a:buNone/>
            </a:pPr>
            <a:r>
              <a:rPr lang="en-US" dirty="0"/>
              <a:t>1. Does AC-DC offer better performance than flow-statistics classifiers?</a:t>
            </a:r>
          </a:p>
        </p:txBody>
      </p:sp>
      <p:sp>
        <p:nvSpPr>
          <p:cNvPr id="309" name="Google Shape;3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93</a:t>
            </a:fld>
            <a:endParaRPr>
              <a:solidFill>
                <a:schemeClr val="dk2"/>
              </a:solidFill>
            </a:endParaRPr>
          </a:p>
        </p:txBody>
      </p:sp>
    </p:spTree>
    <p:extLst>
      <p:ext uri="{BB962C8B-B14F-4D97-AF65-F5344CB8AC3E}">
        <p14:creationId xmlns:p14="http://schemas.microsoft.com/office/powerpoint/2010/main" val="368932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Evaluation</a:t>
            </a:r>
            <a:endParaRPr dirty="0"/>
          </a:p>
        </p:txBody>
      </p:sp>
      <p:sp>
        <p:nvSpPr>
          <p:cNvPr id="308" name="Google Shape;3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r>
              <a:rPr lang="en-US" dirty="0"/>
              <a:t>Questions to ask:</a:t>
            </a:r>
          </a:p>
          <a:p>
            <a:pPr marL="0" indent="0">
              <a:spcBef>
                <a:spcPts val="1200"/>
              </a:spcBef>
              <a:spcAft>
                <a:spcPts val="1200"/>
              </a:spcAft>
              <a:buNone/>
            </a:pPr>
            <a:r>
              <a:rPr lang="en-US" dirty="0"/>
              <a:t>1. Does AC-DC offer better performance than flow-statistics classifiers?</a:t>
            </a:r>
          </a:p>
          <a:p>
            <a:pPr marL="0" lvl="0" indent="0" algn="l" rtl="0">
              <a:lnSpc>
                <a:spcPct val="115000"/>
              </a:lnSpc>
              <a:spcBef>
                <a:spcPts val="1200"/>
              </a:spcBef>
              <a:spcAft>
                <a:spcPts val="1200"/>
              </a:spcAft>
              <a:buSzPts val="1800"/>
              <a:buNone/>
            </a:pPr>
            <a:r>
              <a:rPr lang="en-US" dirty="0"/>
              <a:t>2. Does AC-DC offer better throughput efficiency than conventional packet-capture classifiers?</a:t>
            </a:r>
          </a:p>
        </p:txBody>
      </p:sp>
      <p:sp>
        <p:nvSpPr>
          <p:cNvPr id="309" name="Google Shape;3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94</a:t>
            </a:fld>
            <a:endParaRPr>
              <a:solidFill>
                <a:schemeClr val="dk2"/>
              </a:solidFill>
            </a:endParaRPr>
          </a:p>
        </p:txBody>
      </p:sp>
    </p:spTree>
    <p:extLst>
      <p:ext uri="{BB962C8B-B14F-4D97-AF65-F5344CB8AC3E}">
        <p14:creationId xmlns:p14="http://schemas.microsoft.com/office/powerpoint/2010/main" val="1024325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Evaluation</a:t>
            </a:r>
            <a:endParaRPr dirty="0"/>
          </a:p>
        </p:txBody>
      </p:sp>
      <p:sp>
        <p:nvSpPr>
          <p:cNvPr id="308" name="Google Shape;3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800"/>
              <a:buNone/>
            </a:pPr>
            <a:r>
              <a:rPr lang="en-US" dirty="0"/>
              <a:t>Questions to ask:</a:t>
            </a:r>
          </a:p>
          <a:p>
            <a:pPr marL="0" indent="0">
              <a:spcBef>
                <a:spcPts val="1200"/>
              </a:spcBef>
              <a:spcAft>
                <a:spcPts val="1200"/>
              </a:spcAft>
              <a:buNone/>
            </a:pPr>
            <a:r>
              <a:rPr lang="en-US" dirty="0"/>
              <a:t>1. Does AC-DC offer better performance than flow-statistics classifiers?</a:t>
            </a:r>
          </a:p>
          <a:p>
            <a:pPr marL="0" lvl="0" indent="0" algn="l" rtl="0">
              <a:lnSpc>
                <a:spcPct val="115000"/>
              </a:lnSpc>
              <a:spcBef>
                <a:spcPts val="1200"/>
              </a:spcBef>
              <a:spcAft>
                <a:spcPts val="1200"/>
              </a:spcAft>
              <a:buSzPts val="1800"/>
              <a:buNone/>
            </a:pPr>
            <a:r>
              <a:rPr lang="en-US" dirty="0"/>
              <a:t>2. Does AC-DC offer better throughput efficiency than conventional packet-capture classifiers?</a:t>
            </a:r>
          </a:p>
          <a:p>
            <a:pPr marL="0" lvl="0" indent="0" algn="l" rtl="0">
              <a:lnSpc>
                <a:spcPct val="115000"/>
              </a:lnSpc>
              <a:spcBef>
                <a:spcPts val="1200"/>
              </a:spcBef>
              <a:spcAft>
                <a:spcPts val="1200"/>
              </a:spcAft>
              <a:buSzPts val="1800"/>
              <a:buNone/>
            </a:pPr>
            <a:r>
              <a:rPr lang="en-US" dirty="0"/>
              <a:t>3. Does AC-DC offer better memory efficiency than conventional packet-capture classifiers?</a:t>
            </a:r>
            <a:endParaRPr dirty="0"/>
          </a:p>
        </p:txBody>
      </p:sp>
      <p:sp>
        <p:nvSpPr>
          <p:cNvPr id="309" name="Google Shape;3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95</a:t>
            </a:fld>
            <a:endParaRPr>
              <a:solidFill>
                <a:schemeClr val="dk2"/>
              </a:solidFill>
            </a:endParaRPr>
          </a:p>
        </p:txBody>
      </p:sp>
    </p:spTree>
    <p:extLst>
      <p:ext uri="{BB962C8B-B14F-4D97-AF65-F5344CB8AC3E}">
        <p14:creationId xmlns:p14="http://schemas.microsoft.com/office/powerpoint/2010/main" val="1634390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Performance Evaluation</a:t>
            </a:r>
            <a:endParaRPr dirty="0"/>
          </a:p>
        </p:txBody>
      </p:sp>
      <p:sp>
        <p:nvSpPr>
          <p:cNvPr id="308" name="Google Shape;3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indent="0">
              <a:spcBef>
                <a:spcPts val="1200"/>
              </a:spcBef>
              <a:spcAft>
                <a:spcPts val="1200"/>
              </a:spcAft>
              <a:buNone/>
            </a:pPr>
            <a:r>
              <a:rPr lang="en-US" dirty="0"/>
              <a:t>1. Does AC-DC offer better performance than flow-statistics classifiers?</a:t>
            </a:r>
          </a:p>
          <a:p>
            <a:pPr marL="0" lvl="0" indent="0" algn="l" rtl="0">
              <a:lnSpc>
                <a:spcPct val="115000"/>
              </a:lnSpc>
              <a:spcBef>
                <a:spcPts val="1200"/>
              </a:spcBef>
              <a:spcAft>
                <a:spcPts val="1200"/>
              </a:spcAft>
              <a:buSzPts val="1800"/>
              <a:buNone/>
            </a:pPr>
            <a:endParaRPr dirty="0"/>
          </a:p>
        </p:txBody>
      </p:sp>
      <p:sp>
        <p:nvSpPr>
          <p:cNvPr id="309" name="Google Shape;3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96</a:t>
            </a:fld>
            <a:endParaRPr>
              <a:solidFill>
                <a:schemeClr val="dk2"/>
              </a:solidFill>
            </a:endParaRPr>
          </a:p>
        </p:txBody>
      </p:sp>
      <p:pic>
        <p:nvPicPr>
          <p:cNvPr id="4" name="Picture 3" descr="A table with text on it&#10;&#10;Description automatically generated">
            <a:extLst>
              <a:ext uri="{FF2B5EF4-FFF2-40B4-BE49-F238E27FC236}">
                <a16:creationId xmlns:a16="http://schemas.microsoft.com/office/drawing/2014/main" id="{2651DF81-11E7-70E6-BDDC-F885E32F169D}"/>
              </a:ext>
            </a:extLst>
          </p:cNvPr>
          <p:cNvPicPr>
            <a:picLocks noChangeAspect="1"/>
          </p:cNvPicPr>
          <p:nvPr/>
        </p:nvPicPr>
        <p:blipFill>
          <a:blip r:embed="rId3"/>
          <a:stretch>
            <a:fillRect/>
          </a:stretch>
        </p:blipFill>
        <p:spPr>
          <a:xfrm>
            <a:off x="1584195" y="1774682"/>
            <a:ext cx="5975609" cy="2683145"/>
          </a:xfrm>
          <a:prstGeom prst="rect">
            <a:avLst/>
          </a:prstGeom>
        </p:spPr>
      </p:pic>
    </p:spTree>
    <p:extLst>
      <p:ext uri="{BB962C8B-B14F-4D97-AF65-F5344CB8AC3E}">
        <p14:creationId xmlns:p14="http://schemas.microsoft.com/office/powerpoint/2010/main" val="2061689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Throughput Evaluation</a:t>
            </a:r>
            <a:endParaRPr dirty="0"/>
          </a:p>
        </p:txBody>
      </p:sp>
      <p:sp>
        <p:nvSpPr>
          <p:cNvPr id="308" name="Google Shape;3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indent="0">
              <a:spcBef>
                <a:spcPts val="1200"/>
              </a:spcBef>
              <a:spcAft>
                <a:spcPts val="1200"/>
              </a:spcAft>
              <a:buNone/>
            </a:pPr>
            <a:r>
              <a:rPr lang="en-US" dirty="0"/>
              <a:t>2. Does AC-DC offer better throughput efficiency than conventional packet-capture classifiers?</a:t>
            </a:r>
          </a:p>
          <a:p>
            <a:pPr marL="0" lvl="0" indent="0" algn="l" rtl="0">
              <a:lnSpc>
                <a:spcPct val="115000"/>
              </a:lnSpc>
              <a:spcBef>
                <a:spcPts val="1200"/>
              </a:spcBef>
              <a:spcAft>
                <a:spcPts val="1200"/>
              </a:spcAft>
              <a:buSzPts val="1800"/>
              <a:buNone/>
            </a:pPr>
            <a:endParaRPr dirty="0"/>
          </a:p>
        </p:txBody>
      </p:sp>
      <p:sp>
        <p:nvSpPr>
          <p:cNvPr id="309" name="Google Shape;3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97</a:t>
            </a:fld>
            <a:endParaRPr>
              <a:solidFill>
                <a:schemeClr val="dk2"/>
              </a:solidFill>
            </a:endParaRPr>
          </a:p>
        </p:txBody>
      </p:sp>
      <p:pic>
        <p:nvPicPr>
          <p:cNvPr id="3" name="Picture 2" descr="A graph of different types of data&#10;&#10;Description automatically generated with medium confidence">
            <a:extLst>
              <a:ext uri="{FF2B5EF4-FFF2-40B4-BE49-F238E27FC236}">
                <a16:creationId xmlns:a16="http://schemas.microsoft.com/office/drawing/2014/main" id="{922BECE5-188C-B542-732D-AF9F3D8AF8AE}"/>
              </a:ext>
            </a:extLst>
          </p:cNvPr>
          <p:cNvPicPr>
            <a:picLocks noChangeAspect="1"/>
          </p:cNvPicPr>
          <p:nvPr/>
        </p:nvPicPr>
        <p:blipFill>
          <a:blip r:embed="rId3"/>
          <a:stretch>
            <a:fillRect/>
          </a:stretch>
        </p:blipFill>
        <p:spPr>
          <a:xfrm>
            <a:off x="1893539" y="2050067"/>
            <a:ext cx="5356922" cy="3093433"/>
          </a:xfrm>
          <a:prstGeom prst="rect">
            <a:avLst/>
          </a:prstGeom>
        </p:spPr>
      </p:pic>
    </p:spTree>
    <p:extLst>
      <p:ext uri="{BB962C8B-B14F-4D97-AF65-F5344CB8AC3E}">
        <p14:creationId xmlns:p14="http://schemas.microsoft.com/office/powerpoint/2010/main" val="10438459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Memory Usage Evaluation</a:t>
            </a:r>
            <a:endParaRPr dirty="0"/>
          </a:p>
        </p:txBody>
      </p:sp>
      <p:sp>
        <p:nvSpPr>
          <p:cNvPr id="317" name="Google Shape;31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US" dirty="0"/>
              <a:t>3. Does AC-DC offer better memory efficiency than conventional packet-capture classifiers?</a:t>
            </a:r>
            <a:endParaRPr dirty="0"/>
          </a:p>
        </p:txBody>
      </p:sp>
      <p:sp>
        <p:nvSpPr>
          <p:cNvPr id="318" name="Google Shape;31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98</a:t>
            </a:fld>
            <a:endParaRPr>
              <a:solidFill>
                <a:schemeClr val="dk2"/>
              </a:solidFill>
            </a:endParaRPr>
          </a:p>
        </p:txBody>
      </p:sp>
      <p:pic>
        <p:nvPicPr>
          <p:cNvPr id="5" name="Picture 4" descr="A graph of a number of different types of data&#10;&#10;Description automatically generated with medium confidence">
            <a:extLst>
              <a:ext uri="{FF2B5EF4-FFF2-40B4-BE49-F238E27FC236}">
                <a16:creationId xmlns:a16="http://schemas.microsoft.com/office/drawing/2014/main" id="{A46C946B-7B81-874D-B5A8-BB34A38665D3}"/>
              </a:ext>
            </a:extLst>
          </p:cNvPr>
          <p:cNvPicPr>
            <a:picLocks noChangeAspect="1"/>
          </p:cNvPicPr>
          <p:nvPr/>
        </p:nvPicPr>
        <p:blipFill>
          <a:blip r:embed="rId3"/>
          <a:stretch>
            <a:fillRect/>
          </a:stretch>
        </p:blipFill>
        <p:spPr>
          <a:xfrm>
            <a:off x="46653" y="2573725"/>
            <a:ext cx="8974505" cy="2042321"/>
          </a:xfrm>
          <a:prstGeom prst="rect">
            <a:avLst/>
          </a:prstGeom>
        </p:spPr>
      </p:pic>
    </p:spTree>
    <p:extLst>
      <p:ext uri="{BB962C8B-B14F-4D97-AF65-F5344CB8AC3E}">
        <p14:creationId xmlns:p14="http://schemas.microsoft.com/office/powerpoint/2010/main" val="181020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Performance vs. TTD</a:t>
            </a:r>
            <a:endParaRPr/>
          </a:p>
        </p:txBody>
      </p:sp>
      <p:sp>
        <p:nvSpPr>
          <p:cNvPr id="325" name="Google Shape;325;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dirty="0"/>
              <a:t>AC-DC shows more balanced trade-offs compared to both flow-statics and packet-capture classifiers.</a:t>
            </a:r>
            <a:endParaRPr dirty="0"/>
          </a:p>
          <a:p>
            <a:pPr marL="0" lvl="0" indent="0" algn="l" rtl="0">
              <a:lnSpc>
                <a:spcPct val="115000"/>
              </a:lnSpc>
              <a:spcBef>
                <a:spcPts val="1200"/>
              </a:spcBef>
              <a:spcAft>
                <a:spcPts val="1200"/>
              </a:spcAft>
              <a:buSzPts val="1800"/>
              <a:buNone/>
            </a:pPr>
            <a:endParaRPr dirty="0"/>
          </a:p>
        </p:txBody>
      </p:sp>
      <p:sp>
        <p:nvSpPr>
          <p:cNvPr id="326" name="Google Shape;32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99</a:t>
            </a:fld>
            <a:endParaRPr>
              <a:solidFill>
                <a:schemeClr val="dk2"/>
              </a:solidFill>
            </a:endParaRPr>
          </a:p>
        </p:txBody>
      </p:sp>
      <p:pic>
        <p:nvPicPr>
          <p:cNvPr id="3" name="Picture 2" descr="A graph with blue and red dots&#10;&#10;Description automatically generated">
            <a:extLst>
              <a:ext uri="{FF2B5EF4-FFF2-40B4-BE49-F238E27FC236}">
                <a16:creationId xmlns:a16="http://schemas.microsoft.com/office/drawing/2014/main" id="{99DA070B-3B27-9FBF-F974-9F7BBD8FAA84}"/>
              </a:ext>
            </a:extLst>
          </p:cNvPr>
          <p:cNvPicPr>
            <a:picLocks noChangeAspect="1"/>
          </p:cNvPicPr>
          <p:nvPr/>
        </p:nvPicPr>
        <p:blipFill>
          <a:blip r:embed="rId3"/>
          <a:stretch>
            <a:fillRect/>
          </a:stretch>
        </p:blipFill>
        <p:spPr>
          <a:xfrm>
            <a:off x="2447116" y="1838965"/>
            <a:ext cx="4249768" cy="3304535"/>
          </a:xfrm>
          <a:prstGeom prst="rect">
            <a:avLst/>
          </a:prstGeom>
        </p:spPr>
      </p:pic>
    </p:spTree>
    <p:extLst>
      <p:ext uri="{BB962C8B-B14F-4D97-AF65-F5344CB8AC3E}">
        <p14:creationId xmlns:p14="http://schemas.microsoft.com/office/powerpoint/2010/main" val="28371472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6623</Words>
  <Application>Microsoft Macintosh PowerPoint</Application>
  <PresentationFormat>On-screen Show (16:9)</PresentationFormat>
  <Paragraphs>739</Paragraphs>
  <Slides>121</Slides>
  <Notes>121</Notes>
  <HiddenSlides>34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121</vt:i4>
      </vt:variant>
    </vt:vector>
  </HeadingPairs>
  <TitlesOfParts>
    <vt:vector size="124" baseType="lpstr">
      <vt:lpstr>Arial</vt:lpstr>
      <vt:lpstr>Cambria Math</vt:lpstr>
      <vt:lpstr>Simple Light</vt:lpstr>
      <vt:lpstr>AC-DC: Adaptive Ensemble Classification for Network Traffic Identification</vt:lpstr>
      <vt:lpstr>Network traffic classification is widely used</vt:lpstr>
      <vt:lpstr>Network traffic classification is widely used</vt:lpstr>
      <vt:lpstr>Network traffic classification is widely used</vt:lpstr>
      <vt:lpstr>Two approaches for classifying network traffic</vt:lpstr>
      <vt:lpstr>Two approaches for classifying network traffic</vt:lpstr>
      <vt:lpstr>Two approaches for classifying network traffic</vt:lpstr>
      <vt:lpstr>Two approaches for classifying network traffic</vt:lpstr>
      <vt:lpstr>Two approaches for classifying network traffic</vt:lpstr>
      <vt:lpstr>Two approaches for classifying network traffic</vt:lpstr>
      <vt:lpstr>Content</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Demonstration: performance vs. efficiency trade-off</vt:lpstr>
      <vt:lpstr>Magnified trade-off facing increasing network traffic rates</vt:lpstr>
      <vt:lpstr>Demonstration: performance vs. efficiency trade-off</vt:lpstr>
      <vt:lpstr>Our solution: Adaptive Constraint-Driven Classification (AC-DC)</vt:lpstr>
      <vt:lpstr>Our solution: Adaptive Constraint-Driven Classification (AC-DC)</vt:lpstr>
      <vt:lpstr>Content</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High-level design principles</vt:lpstr>
      <vt:lpstr>Question to ask</vt:lpstr>
      <vt:lpstr>High-level design principles</vt:lpstr>
      <vt:lpstr>AC-DC</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Stage 2: Performance and Efficiency Measurements at Varying Batch Sizes</vt:lpstr>
      <vt:lpstr>Online classification</vt:lpstr>
      <vt:lpstr>Online classification</vt:lpstr>
      <vt:lpstr>Online classification</vt:lpstr>
      <vt:lpstr>Content</vt:lpstr>
      <vt:lpstr>Datasets and test bed</vt:lpstr>
      <vt:lpstr>Evaluation</vt:lpstr>
      <vt:lpstr>Evaluation</vt:lpstr>
      <vt:lpstr>Evaluation</vt:lpstr>
      <vt:lpstr>Performance Evaluation</vt:lpstr>
      <vt:lpstr>Throughput Evaluation</vt:lpstr>
      <vt:lpstr>Memory Usage Evaluation</vt:lpstr>
      <vt:lpstr>Performance vs. TTD</vt:lpstr>
      <vt:lpstr>Performance vs. TTD</vt:lpstr>
      <vt:lpstr>AC-DC under varying memory constraints and traffic rates</vt:lpstr>
      <vt:lpstr>AC-DC under varying memory constraints and traffic rates </vt:lpstr>
      <vt:lpstr>To summarize</vt:lpstr>
      <vt:lpstr>To summarize</vt:lpstr>
      <vt:lpstr>To summarize</vt:lpstr>
      <vt:lpstr>Thanks! Questions?</vt:lpstr>
      <vt:lpstr>AC-DC</vt:lpstr>
      <vt:lpstr>AC-DC</vt:lpstr>
      <vt:lpstr>AC-DC</vt:lpstr>
      <vt:lpstr>AC-DC</vt:lpstr>
      <vt:lpstr>AC-DC</vt:lpstr>
      <vt:lpstr>AC-DC</vt:lpstr>
      <vt:lpstr>AC-DC</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lpstr>Stage 1: Heuristics-based Feature Exploration and Classifier Generation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AC-DC: Adaptive Ensemble Classification for Network Traffic Identification</dc:title>
  <cp:lastModifiedBy>Chase Jiang</cp:lastModifiedBy>
  <cp:revision>18</cp:revision>
  <dcterms:modified xsi:type="dcterms:W3CDTF">2023-08-22T21:01:45Z</dcterms:modified>
</cp:coreProperties>
</file>